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11/30/2014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laney@pcboe.net" TargetMode="External"/><Relationship Id="rId2" Type="http://schemas.openxmlformats.org/officeDocument/2006/relationships/hyperlink" Target="mailto:laneybs@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ignupgeniu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Tempus Sans ITC" panose="04020404030D07020202" pitchFamily="82" charset="0"/>
              </a:rPr>
              <a:t>Sign-Up </a:t>
            </a:r>
            <a:r>
              <a:rPr lang="en-US" sz="7200" dirty="0" err="1" smtClean="0">
                <a:latin typeface="Tempus Sans ITC" panose="04020404030D07020202" pitchFamily="82" charset="0"/>
              </a:rPr>
              <a:t>GEnius</a:t>
            </a:r>
            <a:endParaRPr lang="en-US" sz="7200" dirty="0">
              <a:latin typeface="Tempus Sans ITC" panose="04020404030D07020202" pitchFamily="82" charset="0"/>
            </a:endParaRPr>
          </a:p>
        </p:txBody>
      </p:sp>
      <p:sp>
        <p:nvSpPr>
          <p:cNvPr id="3" name="Subtitle 2"/>
          <p:cNvSpPr>
            <a:spLocks noGrp="1"/>
          </p:cNvSpPr>
          <p:nvPr>
            <p:ph type="subTitle" idx="1"/>
          </p:nvPr>
        </p:nvSpPr>
        <p:spPr/>
        <p:txBody>
          <a:bodyPr/>
          <a:lstStyle/>
          <a:p>
            <a:pPr algn="ctr"/>
            <a:r>
              <a:rPr lang="en-US" sz="2400" dirty="0" smtClean="0">
                <a:latin typeface="Tempus Sans ITC" panose="04020404030D07020202" pitchFamily="82" charset="0"/>
              </a:rPr>
              <a:t>An Online scheduling tool</a:t>
            </a:r>
          </a:p>
          <a:p>
            <a:pPr algn="ctr"/>
            <a:r>
              <a:rPr lang="en-US" sz="1600" dirty="0" smtClean="0">
                <a:latin typeface="Tempus Sans ITC" panose="04020404030D07020202" pitchFamily="82" charset="0"/>
              </a:rPr>
              <a:t>Presentation Created by : </a:t>
            </a:r>
          </a:p>
          <a:p>
            <a:pPr algn="ctr"/>
            <a:r>
              <a:rPr lang="en-US" sz="1600" dirty="0" smtClean="0">
                <a:latin typeface="Tempus Sans ITC" panose="04020404030D07020202" pitchFamily="82" charset="0"/>
              </a:rPr>
              <a:t>Brandi Laney</a:t>
            </a:r>
            <a:endParaRPr lang="en-US" sz="1600" dirty="0">
              <a:latin typeface="Tempus Sans ITC" panose="04020404030D07020202" pitchFamily="82" charset="0"/>
            </a:endParaRPr>
          </a:p>
        </p:txBody>
      </p:sp>
    </p:spTree>
    <p:extLst>
      <p:ext uri="{BB962C8B-B14F-4D97-AF65-F5344CB8AC3E}">
        <p14:creationId xmlns:p14="http://schemas.microsoft.com/office/powerpoint/2010/main" val="70943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6. Enter what you would like the title of your column to be where people are signing-up, and how many available slots you would like to have for each time. The following sample shows the title “Conference Times” with just 1 person able to sign up per time slot. The circle is checked for all dates.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continue.</a:t>
            </a:r>
            <a:r>
              <a:rPr lang="en-US" sz="2000" dirty="0">
                <a:latin typeface="Tempus Sans ITC" panose="04020404030D07020202" pitchFamily="82"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53" y="1761795"/>
            <a:ext cx="6133647" cy="5096205"/>
          </a:xfrm>
          <a:prstGeom prst="rect">
            <a:avLst/>
          </a:prstGeom>
        </p:spPr>
      </p:pic>
    </p:spTree>
    <p:extLst>
      <p:ext uri="{BB962C8B-B14F-4D97-AF65-F5344CB8AC3E}">
        <p14:creationId xmlns:p14="http://schemas.microsoft.com/office/powerpoint/2010/main" val="13132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7. Select what information you would like required of the people signing-up. You can also select when you would like a reminder sent, if you want the participants to be able to swap, and if you would like an email sent to you.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continue</a:t>
            </a:r>
            <a:r>
              <a:rPr lang="en-US" sz="2000" dirty="0">
                <a:latin typeface="Tempus Sans ITC" panose="04020404030D07020202" pitchFamily="82"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281" y="1498600"/>
            <a:ext cx="5277529" cy="5359400"/>
          </a:xfrm>
          <a:prstGeom prst="rect">
            <a:avLst/>
          </a:prstGeom>
        </p:spPr>
      </p:pic>
    </p:spTree>
    <p:extLst>
      <p:ext uri="{BB962C8B-B14F-4D97-AF65-F5344CB8AC3E}">
        <p14:creationId xmlns:p14="http://schemas.microsoft.com/office/powerpoint/2010/main" val="417707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8. Check the preview form that has been created. If any editing needs to be done,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edit further</a:t>
            </a:r>
            <a:r>
              <a:rPr lang="en-US" sz="2000" dirty="0">
                <a:latin typeface="Tempus Sans ITC" panose="04020404030D07020202" pitchFamily="82" charset="0"/>
                <a:ea typeface="Calibri" panose="020F0502020204030204" pitchFamily="34" charset="0"/>
                <a:cs typeface="Times New Roman" panose="02020603050405020304" pitchFamily="18" charset="0"/>
              </a:rPr>
              <a:t>. If everything looks good, you can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Proceed to Invite and Publish</a:t>
            </a:r>
            <a:r>
              <a:rPr lang="en-US" sz="2000"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 </a:t>
            </a:r>
            <a:r>
              <a:rPr lang="en-US" sz="2000" dirty="0">
                <a:latin typeface="Tempus Sans ITC" panose="04020404030D07020202" pitchFamily="82" charset="0"/>
                <a:ea typeface="Calibri" panose="020F0502020204030204" pitchFamily="34" charset="0"/>
                <a:cs typeface="Times New Roman" panose="02020603050405020304" pitchFamily="18" charset="0"/>
              </a:rPr>
              <a:t>which will make it a live document for you to email out to your participants. (You can make changes even after it has been published.)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109" y="1676400"/>
            <a:ext cx="6992891" cy="5039971"/>
          </a:xfrm>
          <a:prstGeom prst="rect">
            <a:avLst/>
          </a:prstGeom>
        </p:spPr>
      </p:pic>
    </p:spTree>
    <p:extLst>
      <p:ext uri="{BB962C8B-B14F-4D97-AF65-F5344CB8AC3E}">
        <p14:creationId xmlns:p14="http://schemas.microsoft.com/office/powerpoint/2010/main" val="170499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21135"/>
            <a:ext cx="9720072" cy="874265"/>
          </a:xfrm>
        </p:spPr>
        <p:txBody>
          <a:bodyPr/>
          <a:lstStyle/>
          <a:p>
            <a:pPr algn="ctr"/>
            <a:r>
              <a:rPr lang="en-US" dirty="0" smtClean="0">
                <a:solidFill>
                  <a:prstClr val="black">
                    <a:lumMod val="95000"/>
                    <a:lumOff val="5000"/>
                  </a:prstClr>
                </a:solidFill>
                <a:latin typeface="Tempus Sans ITC" panose="04020404030D07020202" pitchFamily="82" charset="0"/>
              </a:rPr>
              <a:t>Inviting subscribers:</a:t>
            </a:r>
            <a:endParaRPr lang="en-US" dirty="0">
              <a:latin typeface="Tempus Sans ITC" panose="04020404030D07020202" pitchFamily="82" charset="0"/>
            </a:endParaRPr>
          </a:p>
        </p:txBody>
      </p:sp>
      <p:sp>
        <p:nvSpPr>
          <p:cNvPr id="3" name="Content Placeholder 2"/>
          <p:cNvSpPr>
            <a:spLocks noGrp="1"/>
          </p:cNvSpPr>
          <p:nvPr>
            <p:ph idx="1"/>
          </p:nvPr>
        </p:nvSpPr>
        <p:spPr>
          <a:xfrm>
            <a:off x="1024128" y="1066800"/>
            <a:ext cx="9720073" cy="5242560"/>
          </a:xfrm>
        </p:spPr>
        <p:txBody>
          <a:bodyPr/>
          <a:lstStyle/>
          <a:p>
            <a:pPr marL="0" marR="0">
              <a:lnSpc>
                <a:spcPct val="107000"/>
              </a:lnSpc>
              <a:spcBef>
                <a:spcPts val="0"/>
              </a:spcBef>
              <a:spcAft>
                <a:spcPts val="800"/>
              </a:spcAft>
            </a:pPr>
            <a:r>
              <a:rPr lang="en-US" sz="2000" dirty="0" smtClean="0">
                <a:latin typeface="Tempus Sans ITC" panose="04020404030D07020202" pitchFamily="82" charset="0"/>
                <a:ea typeface="Calibri" panose="020F0502020204030204" pitchFamily="34" charset="0"/>
                <a:cs typeface="Times New Roman" panose="02020603050405020304" pitchFamily="18" charset="0"/>
              </a:rPr>
              <a:t>1. Once your form has been published, you can start inviting others to sign-up. You can either enter email addresses in manually or import them from an address book. I have a distribution list set up with all of my parents’ names already, so I simply enter my email address to have it sent first to me, then I forward it out to my parents.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413" y="2426227"/>
            <a:ext cx="4510087" cy="3654165"/>
          </a:xfrm>
          <a:prstGeom prst="rect">
            <a:avLst/>
          </a:prstGeom>
        </p:spPr>
      </p:pic>
      <p:sp>
        <p:nvSpPr>
          <p:cNvPr id="6" name="Rectangle 5"/>
          <p:cNvSpPr/>
          <p:nvPr/>
        </p:nvSpPr>
        <p:spPr>
          <a:xfrm>
            <a:off x="1024128" y="5819389"/>
            <a:ext cx="10109200" cy="750975"/>
          </a:xfrm>
          <a:prstGeom prst="rect">
            <a:avLst/>
          </a:prstGeom>
        </p:spPr>
        <p:txBody>
          <a:bodyPr wrap="square">
            <a:spAutoFit/>
          </a:bodyPr>
          <a:lstStyle/>
          <a:p>
            <a:pPr>
              <a:lnSpc>
                <a:spcPct val="107000"/>
              </a:lnSpc>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2. Choose the option of publishing the form and sending the email, or publishing the form only and not sending the email. You can also save it as a draft.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23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3. Once you select to have it published, you will be given a link that takes you directly to the form. You may use this link to email to your group if you did not enter their email addresses to receive the messages.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4. Once the link to the form has been emailed out, you will receive emails when participants sign-up. There is also a printable version that you may print out for reference if you need it.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 y="2557462"/>
            <a:ext cx="6592143" cy="22939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723" y="2334260"/>
            <a:ext cx="5752882" cy="4130040"/>
          </a:xfrm>
          <a:prstGeom prst="rect">
            <a:avLst/>
          </a:prstGeom>
        </p:spPr>
      </p:pic>
      <p:pic>
        <p:nvPicPr>
          <p:cNvPr id="7" name="Picture 6"/>
          <p:cNvPicPr>
            <a:picLocks noChangeAspect="1"/>
          </p:cNvPicPr>
          <p:nvPr/>
        </p:nvPicPr>
        <p:blipFill>
          <a:blip r:embed="rId4"/>
          <a:stretch>
            <a:fillRect/>
          </a:stretch>
        </p:blipFill>
        <p:spPr>
          <a:xfrm rot="14163501">
            <a:off x="2965280" y="4291784"/>
            <a:ext cx="1835055" cy="1274174"/>
          </a:xfrm>
          <a:prstGeom prst="rect">
            <a:avLst/>
          </a:prstGeom>
        </p:spPr>
      </p:pic>
    </p:spTree>
    <p:extLst>
      <p:ext uri="{BB962C8B-B14F-4D97-AF65-F5344CB8AC3E}">
        <p14:creationId xmlns:p14="http://schemas.microsoft.com/office/powerpoint/2010/main" val="220423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21135"/>
            <a:ext cx="9720072" cy="874265"/>
          </a:xfrm>
        </p:spPr>
        <p:txBody>
          <a:bodyPr/>
          <a:lstStyle/>
          <a:p>
            <a:pPr algn="ctr"/>
            <a:r>
              <a:rPr lang="en-US" dirty="0" smtClean="0">
                <a:solidFill>
                  <a:prstClr val="black">
                    <a:lumMod val="95000"/>
                    <a:lumOff val="5000"/>
                  </a:prstClr>
                </a:solidFill>
                <a:latin typeface="Tempus Sans ITC" panose="04020404030D07020202" pitchFamily="82" charset="0"/>
              </a:rPr>
              <a:t>Participant Sign-up:</a:t>
            </a:r>
            <a:endParaRPr lang="en-US" dirty="0">
              <a:latin typeface="Tempus Sans ITC" panose="04020404030D07020202" pitchFamily="82" charset="0"/>
            </a:endParaRPr>
          </a:p>
        </p:txBody>
      </p:sp>
      <p:sp>
        <p:nvSpPr>
          <p:cNvPr id="3" name="Content Placeholder 2"/>
          <p:cNvSpPr>
            <a:spLocks noGrp="1"/>
          </p:cNvSpPr>
          <p:nvPr>
            <p:ph idx="1"/>
          </p:nvPr>
        </p:nvSpPr>
        <p:spPr>
          <a:xfrm>
            <a:off x="1024128" y="1066800"/>
            <a:ext cx="9720073" cy="52425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1. To sign-up, the participants simply click on a time slot, fill in their information and hit submit.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2. They enter their name and email address. They do not have to set up an actual account to be able to sign up.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537" y="2563812"/>
            <a:ext cx="5478463" cy="4185721"/>
          </a:xfrm>
          <a:prstGeom prst="rect">
            <a:avLst/>
          </a:prstGeom>
        </p:spPr>
      </p:pic>
    </p:spTree>
    <p:extLst>
      <p:ext uri="{BB962C8B-B14F-4D97-AF65-F5344CB8AC3E}">
        <p14:creationId xmlns:p14="http://schemas.microsoft.com/office/powerpoint/2010/main" val="349371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21135"/>
            <a:ext cx="9720072" cy="874265"/>
          </a:xfrm>
        </p:spPr>
        <p:txBody>
          <a:bodyPr>
            <a:normAutofit fontScale="90000"/>
          </a:bodyPr>
          <a:lstStyle/>
          <a:p>
            <a:pPr algn="ctr"/>
            <a:r>
              <a:rPr lang="en-US" dirty="0" smtClean="0">
                <a:solidFill>
                  <a:prstClr val="black">
                    <a:lumMod val="95000"/>
                    <a:lumOff val="5000"/>
                  </a:prstClr>
                </a:solidFill>
                <a:latin typeface="Tempus Sans ITC" panose="04020404030D07020202" pitchFamily="82" charset="0"/>
              </a:rPr>
              <a:t>Editing or deleting a form:</a:t>
            </a:r>
            <a:endParaRPr lang="en-US" dirty="0">
              <a:latin typeface="Tempus Sans ITC" panose="04020404030D07020202" pitchFamily="82" charset="0"/>
            </a:endParaRPr>
          </a:p>
        </p:txBody>
      </p:sp>
      <p:sp>
        <p:nvSpPr>
          <p:cNvPr id="3" name="Content Placeholder 2"/>
          <p:cNvSpPr>
            <a:spLocks noGrp="1"/>
          </p:cNvSpPr>
          <p:nvPr>
            <p:ph idx="1"/>
          </p:nvPr>
        </p:nvSpPr>
        <p:spPr>
          <a:xfrm>
            <a:off x="1024128" y="1066800"/>
            <a:ext cx="9720073" cy="52425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1. You can make changes to a sign-up form at any time. Simply log-in to your account, select the form, and make the changes.  You can add or delete times and dates.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164" r="939" b="6396"/>
          <a:stretch/>
        </p:blipFill>
        <p:spPr>
          <a:xfrm>
            <a:off x="2387599" y="1941065"/>
            <a:ext cx="5130801" cy="4765681"/>
          </a:xfrm>
          <a:prstGeom prst="rect">
            <a:avLst/>
          </a:prstGeom>
        </p:spPr>
      </p:pic>
    </p:spTree>
    <p:extLst>
      <p:ext uri="{BB962C8B-B14F-4D97-AF65-F5344CB8AC3E}">
        <p14:creationId xmlns:p14="http://schemas.microsoft.com/office/powerpoint/2010/main" val="316232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254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2. From your home page, select the sign-up form you wish to work with and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edit</a:t>
            </a:r>
            <a:r>
              <a:rPr lang="en-US" sz="2000" dirty="0">
                <a:latin typeface="Tempus Sans ITC" panose="04020404030D07020202" pitchFamily="82" charset="0"/>
                <a:ea typeface="Calibri" panose="020F0502020204030204" pitchFamily="34" charset="0"/>
                <a:cs typeface="Times New Roman" panose="02020603050405020304" pitchFamily="18" charset="0"/>
              </a:rPr>
              <a:t>. You may also delete it at any time by clicking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delete</a:t>
            </a:r>
            <a:r>
              <a:rPr lang="en-US" sz="2000" dirty="0">
                <a:latin typeface="Tempus Sans ITC" panose="04020404030D07020202" pitchFamily="82"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latin typeface="Tempus Sans ITC" panose="04020404030D07020202" pitchFamily="82" charset="0"/>
                <a:ea typeface="Calibri" panose="020F0502020204030204" pitchFamily="34" charset="0"/>
                <a:cs typeface="Times New Roman" panose="02020603050405020304" pitchFamily="18" charset="0"/>
              </a:rPr>
              <a:t>3. Once you click edit, you can go to the area you would like to edit. For example, if you have afterschool duty two days and can’t meet at certain times, you may want to delete those time slots from the list. If you would like to add a couple of early morning times, add them individually.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11" r="4559"/>
          <a:stretch/>
        </p:blipFill>
        <p:spPr>
          <a:xfrm>
            <a:off x="76200" y="2004061"/>
            <a:ext cx="5791200" cy="46863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32" r="3426"/>
          <a:stretch/>
        </p:blipFill>
        <p:spPr>
          <a:xfrm>
            <a:off x="6223000" y="2528096"/>
            <a:ext cx="5969000" cy="2840912"/>
          </a:xfrm>
          <a:prstGeom prst="rect">
            <a:avLst/>
          </a:prstGeom>
        </p:spPr>
      </p:pic>
      <p:pic>
        <p:nvPicPr>
          <p:cNvPr id="7" name="Picture 6"/>
          <p:cNvPicPr>
            <a:picLocks noChangeAspect="1"/>
          </p:cNvPicPr>
          <p:nvPr/>
        </p:nvPicPr>
        <p:blipFill>
          <a:blip r:embed="rId4"/>
          <a:stretch>
            <a:fillRect/>
          </a:stretch>
        </p:blipFill>
        <p:spPr>
          <a:xfrm>
            <a:off x="3676479" y="3507068"/>
            <a:ext cx="1835055" cy="1274174"/>
          </a:xfrm>
          <a:prstGeom prst="rect">
            <a:avLst/>
          </a:prstGeom>
        </p:spPr>
      </p:pic>
    </p:spTree>
    <p:extLst>
      <p:ext uri="{BB962C8B-B14F-4D97-AF65-F5344CB8AC3E}">
        <p14:creationId xmlns:p14="http://schemas.microsoft.com/office/powerpoint/2010/main" val="68178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254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3. This PD just covered the basics of the program. Once you get the hang of it, explore and see what else you may learn to do. There are many different options.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4. You may edit your personal account at any time by clicking on the settings tab on the left side of the screen.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111" y="1384300"/>
            <a:ext cx="5679989" cy="5320496"/>
          </a:xfrm>
          <a:prstGeom prst="rect">
            <a:avLst/>
          </a:prstGeom>
        </p:spPr>
      </p:pic>
      <p:pic>
        <p:nvPicPr>
          <p:cNvPr id="6" name="Picture 5"/>
          <p:cNvPicPr>
            <a:picLocks noChangeAspect="1"/>
          </p:cNvPicPr>
          <p:nvPr/>
        </p:nvPicPr>
        <p:blipFill>
          <a:blip r:embed="rId3"/>
          <a:stretch>
            <a:fillRect/>
          </a:stretch>
        </p:blipFill>
        <p:spPr>
          <a:xfrm rot="7206431">
            <a:off x="2064670" y="3036057"/>
            <a:ext cx="1879588" cy="2016985"/>
          </a:xfrm>
          <a:prstGeom prst="rect">
            <a:avLst/>
          </a:prstGeom>
        </p:spPr>
      </p:pic>
    </p:spTree>
    <p:extLst>
      <p:ext uri="{BB962C8B-B14F-4D97-AF65-F5344CB8AC3E}">
        <p14:creationId xmlns:p14="http://schemas.microsoft.com/office/powerpoint/2010/main" val="151798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21135"/>
            <a:ext cx="9720072" cy="874265"/>
          </a:xfrm>
        </p:spPr>
        <p:txBody>
          <a:bodyPr>
            <a:normAutofit fontScale="90000"/>
          </a:bodyPr>
          <a:lstStyle/>
          <a:p>
            <a:pPr algn="ctr"/>
            <a:r>
              <a:rPr lang="en-US" dirty="0" smtClean="0">
                <a:solidFill>
                  <a:prstClr val="black">
                    <a:lumMod val="95000"/>
                    <a:lumOff val="5000"/>
                  </a:prstClr>
                </a:solidFill>
                <a:latin typeface="Tempus Sans ITC" panose="04020404030D07020202" pitchFamily="82" charset="0"/>
              </a:rPr>
              <a:t/>
            </a:r>
            <a:br>
              <a:rPr lang="en-US" dirty="0" smtClean="0">
                <a:solidFill>
                  <a:prstClr val="black">
                    <a:lumMod val="95000"/>
                    <a:lumOff val="5000"/>
                  </a:prstClr>
                </a:solidFill>
                <a:latin typeface="Tempus Sans ITC" panose="04020404030D07020202" pitchFamily="82" charset="0"/>
              </a:rPr>
            </a:br>
            <a:r>
              <a:rPr lang="en-US" sz="6000" dirty="0" smtClean="0">
                <a:solidFill>
                  <a:prstClr val="black">
                    <a:lumMod val="95000"/>
                    <a:lumOff val="5000"/>
                  </a:prstClr>
                </a:solidFill>
                <a:latin typeface="Tempus Sans ITC" panose="04020404030D07020202" pitchFamily="82" charset="0"/>
              </a:rPr>
              <a:t>troubleshooting</a:t>
            </a:r>
            <a:r>
              <a:rPr lang="en-US" dirty="0" smtClean="0">
                <a:solidFill>
                  <a:prstClr val="black">
                    <a:lumMod val="95000"/>
                    <a:lumOff val="5000"/>
                  </a:prstClr>
                </a:solidFill>
                <a:latin typeface="Tempus Sans ITC" panose="04020404030D07020202" pitchFamily="82" charset="0"/>
              </a:rPr>
              <a:t/>
            </a:r>
            <a:br>
              <a:rPr lang="en-US" dirty="0" smtClean="0">
                <a:solidFill>
                  <a:prstClr val="black">
                    <a:lumMod val="95000"/>
                    <a:lumOff val="5000"/>
                  </a:prstClr>
                </a:solidFill>
                <a:latin typeface="Tempus Sans ITC" panose="04020404030D07020202" pitchFamily="82" charset="0"/>
              </a:rPr>
            </a:br>
            <a:endParaRPr lang="en-US" dirty="0">
              <a:latin typeface="Tempus Sans ITC" panose="04020404030D07020202" pitchFamily="82" charset="0"/>
            </a:endParaRPr>
          </a:p>
        </p:txBody>
      </p:sp>
      <p:sp>
        <p:nvSpPr>
          <p:cNvPr id="3" name="Content Placeholder 2"/>
          <p:cNvSpPr>
            <a:spLocks noGrp="1"/>
          </p:cNvSpPr>
          <p:nvPr>
            <p:ph idx="1"/>
          </p:nvPr>
        </p:nvSpPr>
        <p:spPr>
          <a:xfrm>
            <a:off x="859027" y="1767840"/>
            <a:ext cx="9720073" cy="4124960"/>
          </a:xfrm>
        </p:spPr>
        <p:txBody>
          <a:bodyPr/>
          <a:lstStyle/>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457200">
              <a:lnSpc>
                <a:spcPct val="100000"/>
              </a:lnSpc>
              <a:spcBef>
                <a:spcPts val="0"/>
              </a:spcBef>
              <a:spcAft>
                <a:spcPts val="0"/>
              </a:spcAft>
              <a:buClrTx/>
              <a:buSzTx/>
              <a:buNone/>
            </a:pPr>
            <a:r>
              <a:rPr lang="en-US" sz="2800" dirty="0">
                <a:solidFill>
                  <a:prstClr val="black"/>
                </a:solidFill>
                <a:latin typeface="Tempus Sans ITC" panose="04020404030D07020202" pitchFamily="82" charset="0"/>
              </a:rPr>
              <a:t>For Troubleshooting or Questions: </a:t>
            </a:r>
          </a:p>
          <a:p>
            <a:pPr marL="0" lvl="0" indent="0" algn="ctr" defTabSz="457200">
              <a:lnSpc>
                <a:spcPct val="100000"/>
              </a:lnSpc>
              <a:spcBef>
                <a:spcPts val="0"/>
              </a:spcBef>
              <a:spcAft>
                <a:spcPts val="0"/>
              </a:spcAft>
              <a:buClrTx/>
              <a:buSzTx/>
              <a:buNone/>
            </a:pPr>
            <a:endParaRPr lang="en-US" sz="2800" dirty="0">
              <a:solidFill>
                <a:prstClr val="black"/>
              </a:solidFill>
              <a:latin typeface="Tempus Sans ITC" panose="04020404030D07020202" pitchFamily="82" charset="0"/>
            </a:endParaRPr>
          </a:p>
          <a:p>
            <a:pPr marL="0" lvl="0" indent="0" algn="ctr" defTabSz="457200">
              <a:lnSpc>
                <a:spcPct val="100000"/>
              </a:lnSpc>
              <a:spcBef>
                <a:spcPts val="0"/>
              </a:spcBef>
              <a:spcAft>
                <a:spcPts val="0"/>
              </a:spcAft>
              <a:buClrTx/>
              <a:buSzTx/>
              <a:buNone/>
            </a:pPr>
            <a:r>
              <a:rPr lang="en-US" sz="2800" dirty="0">
                <a:solidFill>
                  <a:prstClr val="black"/>
                </a:solidFill>
                <a:latin typeface="Tempus Sans ITC" panose="04020404030D07020202" pitchFamily="82" charset="0"/>
              </a:rPr>
              <a:t>Email: </a:t>
            </a:r>
            <a:r>
              <a:rPr lang="en-US" sz="2800" dirty="0">
                <a:solidFill>
                  <a:prstClr val="black"/>
                </a:solidFill>
                <a:latin typeface="Tempus Sans ITC" panose="04020404030D07020202" pitchFamily="82" charset="0"/>
                <a:hlinkClick r:id="rId2"/>
              </a:rPr>
              <a:t>laneybs@yahoo.com</a:t>
            </a:r>
            <a:endParaRPr lang="en-US" sz="2800" dirty="0">
              <a:solidFill>
                <a:prstClr val="black"/>
              </a:solidFill>
              <a:latin typeface="Tempus Sans ITC" panose="04020404030D07020202" pitchFamily="82" charset="0"/>
            </a:endParaRPr>
          </a:p>
          <a:p>
            <a:pPr marL="0" lvl="0" indent="0" algn="ctr" defTabSz="457200">
              <a:lnSpc>
                <a:spcPct val="100000"/>
              </a:lnSpc>
              <a:spcBef>
                <a:spcPts val="0"/>
              </a:spcBef>
              <a:spcAft>
                <a:spcPts val="0"/>
              </a:spcAft>
              <a:buClrTx/>
              <a:buSzTx/>
              <a:buNone/>
            </a:pPr>
            <a:r>
              <a:rPr lang="en-US" sz="2800" dirty="0">
                <a:solidFill>
                  <a:prstClr val="black"/>
                </a:solidFill>
                <a:latin typeface="Tempus Sans ITC" panose="04020404030D07020202" pitchFamily="82" charset="0"/>
              </a:rPr>
              <a:t> or </a:t>
            </a:r>
            <a:r>
              <a:rPr lang="en-US" sz="2800" dirty="0">
                <a:solidFill>
                  <a:prstClr val="black"/>
                </a:solidFill>
                <a:latin typeface="Tempus Sans ITC" panose="04020404030D07020202" pitchFamily="82" charset="0"/>
                <a:hlinkClick r:id="rId3"/>
              </a:rPr>
              <a:t>blaney@pcboe.net</a:t>
            </a:r>
            <a:endParaRPr lang="en-US" sz="2800" dirty="0">
              <a:solidFill>
                <a:prstClr val="black"/>
              </a:solidFill>
              <a:latin typeface="Tempus Sans ITC" panose="04020404030D07020202" pitchFamily="82"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179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66" t="7452" r="2072" b="4883"/>
          <a:stretch/>
        </p:blipFill>
        <p:spPr>
          <a:xfrm>
            <a:off x="3543300" y="3175890"/>
            <a:ext cx="5095914" cy="3682110"/>
          </a:xfrm>
          <a:prstGeom prst="rect">
            <a:avLst/>
          </a:prstGeom>
        </p:spPr>
      </p:pic>
      <p:sp>
        <p:nvSpPr>
          <p:cNvPr id="2" name="Title 1"/>
          <p:cNvSpPr>
            <a:spLocks noGrp="1"/>
          </p:cNvSpPr>
          <p:nvPr>
            <p:ph type="title"/>
          </p:nvPr>
        </p:nvSpPr>
        <p:spPr>
          <a:xfrm>
            <a:off x="1024128" y="585216"/>
            <a:ext cx="9720072" cy="1065784"/>
          </a:xfrm>
        </p:spPr>
        <p:txBody>
          <a:bodyPr/>
          <a:lstStyle/>
          <a:p>
            <a:pPr algn="ctr"/>
            <a:r>
              <a:rPr lang="en-US" dirty="0" smtClean="0">
                <a:latin typeface="Tempus Sans ITC" panose="04020404030D07020202" pitchFamily="82" charset="0"/>
              </a:rPr>
              <a:t>What is sign-up genius?</a:t>
            </a:r>
            <a:endParaRPr lang="en-US" dirty="0">
              <a:latin typeface="Tempus Sans ITC" panose="04020404030D07020202" pitchFamily="82" charset="0"/>
            </a:endParaRPr>
          </a:p>
        </p:txBody>
      </p:sp>
      <p:sp>
        <p:nvSpPr>
          <p:cNvPr id="3" name="Content Placeholder 2"/>
          <p:cNvSpPr>
            <a:spLocks noGrp="1"/>
          </p:cNvSpPr>
          <p:nvPr>
            <p:ph idx="1"/>
          </p:nvPr>
        </p:nvSpPr>
        <p:spPr>
          <a:xfrm>
            <a:off x="774700" y="1346200"/>
            <a:ext cx="11125200" cy="4963160"/>
          </a:xfrm>
        </p:spPr>
        <p:txBody>
          <a:bodyPr/>
          <a:lstStyle/>
          <a:p>
            <a:r>
              <a:rPr lang="en-US" sz="2400" dirty="0" smtClean="0">
                <a:latin typeface="Tempus Sans ITC" panose="04020404030D07020202" pitchFamily="82" charset="0"/>
                <a:ea typeface="Calibri" panose="020F0502020204030204" pitchFamily="34" charset="0"/>
                <a:cs typeface="Times New Roman" panose="02020603050405020304" pitchFamily="18" charset="0"/>
              </a:rPr>
              <a:t>          </a:t>
            </a:r>
            <a:r>
              <a:rPr lang="en-US" sz="2000" dirty="0" smtClean="0">
                <a:latin typeface="Tempus Sans ITC" panose="04020404030D07020202" pitchFamily="82" charset="0"/>
                <a:ea typeface="Calibri" panose="020F0502020204030204" pitchFamily="34" charset="0"/>
                <a:cs typeface="Times New Roman" panose="02020603050405020304" pitchFamily="18" charset="0"/>
              </a:rPr>
              <a:t>Sign-Up </a:t>
            </a:r>
            <a:r>
              <a:rPr lang="en-US" sz="2000" dirty="0">
                <a:latin typeface="Tempus Sans ITC" panose="04020404030D07020202" pitchFamily="82" charset="0"/>
                <a:ea typeface="Calibri" panose="020F0502020204030204" pitchFamily="34" charset="0"/>
                <a:cs typeface="Times New Roman" panose="02020603050405020304" pitchFamily="18" charset="0"/>
              </a:rPr>
              <a:t>Genius is an online tool for organizing schedules. It can be used for parent conferences, student presentations, etc. Instead of sending paper forms back and forth to choose a date, confirm, remind…. This does it all for you. It is a quick and efficient. Parents love it because it only takes a second to sign-up. There is also an option to change your scheduled time, swap with someone else, or cancel without anyone getting confused. This is a tutorial on the free version, so there are ads. </a:t>
            </a:r>
            <a:r>
              <a:rPr lang="en-US" sz="2000" dirty="0">
                <a:latin typeface="Tempus Sans ITC" panose="04020404030D07020202" pitchFamily="82" charset="0"/>
                <a:ea typeface="Calibri" panose="020F0502020204030204" pitchFamily="34" charset="0"/>
                <a:cs typeface="Times New Roman" panose="02020603050405020304" pitchFamily="18" charset="0"/>
                <a:sym typeface="Wingdings" panose="05000000000000000000" pitchFamily="2" charset="2"/>
              </a:rPr>
              <a:t></a:t>
            </a:r>
            <a:r>
              <a:rPr lang="en-US" sz="2000" dirty="0">
                <a:latin typeface="Tempus Sans ITC" panose="04020404030D07020202" pitchFamily="82" charset="0"/>
                <a:ea typeface="Calibri" panose="020F0502020204030204" pitchFamily="34" charset="0"/>
                <a:cs typeface="Times New Roman" panose="02020603050405020304" pitchFamily="18" charset="0"/>
              </a:rPr>
              <a:t> However, they are minimal, and the value of the </a:t>
            </a:r>
            <a:r>
              <a:rPr lang="en-US" sz="2000" dirty="0" smtClean="0">
                <a:latin typeface="Tempus Sans ITC" panose="04020404030D07020202" pitchFamily="82" charset="0"/>
                <a:ea typeface="Calibri" panose="020F0502020204030204" pitchFamily="34" charset="0"/>
                <a:cs typeface="Times New Roman" panose="02020603050405020304" pitchFamily="18" charset="0"/>
              </a:rPr>
              <a:t>program </a:t>
            </a:r>
            <a:r>
              <a:rPr lang="en-US" sz="2000" dirty="0">
                <a:latin typeface="Tempus Sans ITC" panose="04020404030D07020202" pitchFamily="82" charset="0"/>
                <a:ea typeface="Calibri" panose="020F0502020204030204" pitchFamily="34" charset="0"/>
                <a:cs typeface="Times New Roman" panose="02020603050405020304" pitchFamily="18" charset="0"/>
              </a:rPr>
              <a:t>makes it all worth it. </a:t>
            </a:r>
            <a:endParaRPr lang="en-US" sz="2000" dirty="0" smtClean="0">
              <a:latin typeface="Tempus Sans ITC" panose="04020404030D07020202" pitchFamily="82"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07480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90165"/>
          </a:xfrm>
        </p:spPr>
        <p:txBody>
          <a:bodyPr/>
          <a:lstStyle/>
          <a:p>
            <a:pPr algn="ctr"/>
            <a:r>
              <a:rPr lang="en-US" dirty="0">
                <a:solidFill>
                  <a:prstClr val="black">
                    <a:lumMod val="95000"/>
                    <a:lumOff val="5000"/>
                  </a:prstClr>
                </a:solidFill>
                <a:latin typeface="Tempus Sans ITC" panose="04020404030D07020202" pitchFamily="82" charset="0"/>
              </a:rPr>
              <a:t>Signing -up or signing-in:</a:t>
            </a:r>
            <a:endParaRPr lang="en-US" dirty="0">
              <a:latin typeface="Tempus Sans ITC" panose="04020404030D07020202" pitchFamily="82" charset="0"/>
            </a:endParaRPr>
          </a:p>
        </p:txBody>
      </p:sp>
      <p:sp>
        <p:nvSpPr>
          <p:cNvPr id="3" name="Content Placeholder 2"/>
          <p:cNvSpPr>
            <a:spLocks noGrp="1"/>
          </p:cNvSpPr>
          <p:nvPr>
            <p:ph idx="1"/>
          </p:nvPr>
        </p:nvSpPr>
        <p:spPr>
          <a:xfrm>
            <a:off x="1024128" y="1511300"/>
            <a:ext cx="9720073" cy="47980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1. Go to the site </a:t>
            </a:r>
            <a:r>
              <a:rPr lang="en-US" sz="2000" u="sng" dirty="0">
                <a:solidFill>
                  <a:srgbClr val="0563C1"/>
                </a:solidFill>
                <a:latin typeface="Tempus Sans ITC" panose="04020404030D07020202" pitchFamily="82" charset="0"/>
                <a:ea typeface="Calibri" panose="020F0502020204030204" pitchFamily="34" charset="0"/>
                <a:cs typeface="Times New Roman" panose="02020603050405020304" pitchFamily="18" charset="0"/>
                <a:hlinkClick r:id="rId2"/>
              </a:rPr>
              <a:t>http://www.signupgenius.com/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2. Create a short cut for your desktop by right-clicking anywhere in the screen, and selecting </a:t>
            </a:r>
            <a:r>
              <a:rPr lang="en-US" sz="2000" i="1" dirty="0" smtClean="0">
                <a:solidFill>
                  <a:srgbClr val="FF0000"/>
                </a:solidFill>
                <a:latin typeface="Tempus Sans ITC" panose="04020404030D07020202" pitchFamily="82" charset="0"/>
                <a:ea typeface="Calibri" panose="020F0502020204030204" pitchFamily="34" charset="0"/>
                <a:cs typeface="Times New Roman" panose="02020603050405020304" pitchFamily="18" charset="0"/>
              </a:rPr>
              <a:t>create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a </a:t>
            </a:r>
            <a:r>
              <a:rPr lang="en-US" sz="2000" i="1" dirty="0" smtClean="0">
                <a:solidFill>
                  <a:srgbClr val="FF0000"/>
                </a:solidFill>
                <a:latin typeface="Tempus Sans ITC" panose="04020404030D07020202" pitchFamily="82" charset="0"/>
                <a:ea typeface="Calibri" panose="020F0502020204030204" pitchFamily="34" charset="0"/>
                <a:cs typeface="Times New Roman" panose="02020603050405020304" pitchFamily="18" charset="0"/>
              </a:rPr>
              <a:t>shortcut</a:t>
            </a:r>
            <a:r>
              <a:rPr lang="en-US" sz="2000" dirty="0" smtClean="0">
                <a:latin typeface="Tempus Sans ITC" panose="04020404030D07020202" pitchFamily="8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4" t="6667" r="1407" b="4258"/>
          <a:stretch/>
        </p:blipFill>
        <p:spPr>
          <a:xfrm>
            <a:off x="4254500" y="2461587"/>
            <a:ext cx="6032500" cy="4396413"/>
          </a:xfrm>
          <a:prstGeom prst="rect">
            <a:avLst/>
          </a:prstGeom>
        </p:spPr>
      </p:pic>
      <p:cxnSp>
        <p:nvCxnSpPr>
          <p:cNvPr id="7" name="Straight Arrow Connector 6"/>
          <p:cNvCxnSpPr/>
          <p:nvPr/>
        </p:nvCxnSpPr>
        <p:spPr>
          <a:xfrm flipV="1">
            <a:off x="5884164" y="5217160"/>
            <a:ext cx="1631950" cy="105410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61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3. If this is your first visit, please follow steps 4-5 to set up an account. If you have an account,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sign-in</a:t>
            </a:r>
            <a:r>
              <a:rPr lang="en-US" sz="2000" dirty="0">
                <a:latin typeface="Tempus Sans ITC" panose="04020404030D07020202" pitchFamily="82"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smtClean="0">
                <a:latin typeface="Tempus Sans ITC" panose="04020404030D07020202" pitchFamily="82" charset="0"/>
                <a:ea typeface="Calibri" panose="020F0502020204030204" pitchFamily="34" charset="0"/>
                <a:cs typeface="Times New Roman" panose="02020603050405020304" pitchFamily="18" charset="0"/>
              </a:rPr>
              <a:t>4</a:t>
            </a:r>
            <a:r>
              <a:rPr lang="en-US" sz="2000" dirty="0">
                <a:latin typeface="Tempus Sans ITC" panose="04020404030D07020202" pitchFamily="82" charset="0"/>
                <a:ea typeface="Calibri" panose="020F0502020204030204" pitchFamily="34" charset="0"/>
                <a:cs typeface="Times New Roman" panose="02020603050405020304" pitchFamily="18" charset="0"/>
              </a:rPr>
              <a:t>. Click on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Sign-in/Join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smtClean="0">
                <a:latin typeface="Tempus Sans ITC" panose="04020404030D07020202" pitchFamily="82" charset="0"/>
                <a:ea typeface="Calibri" panose="020F0502020204030204" pitchFamily="34" charset="0"/>
                <a:cs typeface="Times New Roman" panose="02020603050405020304" pitchFamily="18" charset="0"/>
              </a:rPr>
              <a:t>5</a:t>
            </a:r>
            <a:r>
              <a:rPr lang="en-US" sz="2000" dirty="0">
                <a:latin typeface="Tempus Sans ITC" panose="04020404030D07020202" pitchFamily="82" charset="0"/>
                <a:ea typeface="Calibri" panose="020F0502020204030204" pitchFamily="34" charset="0"/>
                <a:cs typeface="Times New Roman" panose="02020603050405020304" pitchFamily="18" charset="0"/>
              </a:rPr>
              <a:t>. Fill in the information for New to Sign-Up Genius,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Register </a:t>
            </a:r>
            <a:r>
              <a:rPr lang="en-US" sz="2000" i="1" dirty="0" smtClean="0">
                <a:solidFill>
                  <a:srgbClr val="FF0000"/>
                </a:solidFill>
                <a:latin typeface="Tempus Sans ITC" panose="04020404030D07020202" pitchFamily="82" charset="0"/>
                <a:ea typeface="Calibri" panose="020F0502020204030204" pitchFamily="34" charset="0"/>
                <a:cs typeface="Times New Roman" panose="02020603050405020304" pitchFamily="18" charset="0"/>
              </a:rPr>
              <a:t>Now</a:t>
            </a: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081" y="1981200"/>
            <a:ext cx="5602319" cy="4039708"/>
          </a:xfrm>
          <a:prstGeom prst="rect">
            <a:avLst/>
          </a:prstGeom>
        </p:spPr>
      </p:pic>
      <p:sp>
        <p:nvSpPr>
          <p:cNvPr id="8" name="Rectangle 7"/>
          <p:cNvSpPr/>
          <p:nvPr/>
        </p:nvSpPr>
        <p:spPr>
          <a:xfrm>
            <a:off x="1600201" y="6233702"/>
            <a:ext cx="8089900" cy="383888"/>
          </a:xfrm>
          <a:prstGeom prst="rect">
            <a:avLst/>
          </a:prstGeom>
        </p:spPr>
        <p:txBody>
          <a:bodyPr wrap="square">
            <a:spAutoFit/>
          </a:bodyPr>
          <a:lstStyle/>
          <a:p>
            <a:pPr>
              <a:lnSpc>
                <a:spcPct val="107000"/>
              </a:lnSpc>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*Once logged in, your home screen will show sign-ups you are associated with.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56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421135"/>
            <a:ext cx="9720072" cy="1090165"/>
          </a:xfrm>
        </p:spPr>
        <p:txBody>
          <a:bodyPr/>
          <a:lstStyle/>
          <a:p>
            <a:pPr algn="ctr"/>
            <a:r>
              <a:rPr lang="en-US" dirty="0" smtClean="0">
                <a:solidFill>
                  <a:prstClr val="black">
                    <a:lumMod val="95000"/>
                    <a:lumOff val="5000"/>
                  </a:prstClr>
                </a:solidFill>
                <a:latin typeface="Tempus Sans ITC" panose="04020404030D07020202" pitchFamily="82" charset="0"/>
              </a:rPr>
              <a:t>Creating a sign-up:</a:t>
            </a:r>
            <a:endParaRPr lang="en-US" dirty="0">
              <a:latin typeface="Tempus Sans ITC" panose="04020404030D07020202" pitchFamily="82" charset="0"/>
            </a:endParaRPr>
          </a:p>
        </p:txBody>
      </p:sp>
      <p:sp>
        <p:nvSpPr>
          <p:cNvPr id="3" name="Content Placeholder 2"/>
          <p:cNvSpPr>
            <a:spLocks noGrp="1"/>
          </p:cNvSpPr>
          <p:nvPr>
            <p:ph idx="1"/>
          </p:nvPr>
        </p:nvSpPr>
        <p:spPr>
          <a:xfrm>
            <a:off x="1024128" y="1511300"/>
            <a:ext cx="9720073" cy="47980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1. Click on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Create Sign-Up</a:t>
            </a:r>
            <a:r>
              <a:rPr lang="en-US" sz="2000"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 </a:t>
            </a:r>
            <a:r>
              <a:rPr lang="en-US" sz="2000" dirty="0">
                <a:latin typeface="Tempus Sans ITC" panose="04020404030D07020202" pitchFamily="82" charset="0"/>
                <a:ea typeface="Calibri" panose="020F0502020204030204" pitchFamily="34" charset="0"/>
                <a:cs typeface="Times New Roman" panose="02020603050405020304" pitchFamily="18" charset="0"/>
              </a:rPr>
              <a:t>at the top right of the screen.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602" y="2108856"/>
            <a:ext cx="6567298" cy="4749144"/>
          </a:xfrm>
          <a:prstGeom prst="rect">
            <a:avLst/>
          </a:prstGeom>
        </p:spPr>
      </p:pic>
      <p:cxnSp>
        <p:nvCxnSpPr>
          <p:cNvPr id="7" name="Straight Arrow Connector 6"/>
          <p:cNvCxnSpPr/>
          <p:nvPr/>
        </p:nvCxnSpPr>
        <p:spPr>
          <a:xfrm flipV="1">
            <a:off x="5884164" y="2856230"/>
            <a:ext cx="1631950" cy="105410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1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2. Fill in the information on the screen concerning the name of the event and teacher. You may also include a short message to your parents or group you are creating the sign-up for explaining the event. </a:t>
            </a:r>
            <a:endParaRPr lang="en-US" sz="2000" dirty="0" smtClean="0">
              <a:latin typeface="Tempus Sans ITC" panose="04020404030D07020202" pitchFamily="8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25" y="1762115"/>
            <a:ext cx="9070975" cy="5095885"/>
          </a:xfrm>
          <a:prstGeom prst="rect">
            <a:avLst/>
          </a:prstGeom>
        </p:spPr>
      </p:pic>
    </p:spTree>
    <p:extLst>
      <p:ext uri="{BB962C8B-B14F-4D97-AF65-F5344CB8AC3E}">
        <p14:creationId xmlns:p14="http://schemas.microsoft.com/office/powerpoint/2010/main" val="23758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3. Choose a theme for your sign-up form. You may select a category to search from the drop down menu or if you may download and select an image of your own.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continue</a:t>
            </a:r>
            <a:r>
              <a:rPr lang="en-US" sz="2000" dirty="0">
                <a:latin typeface="Tempus Sans ITC" panose="04020404030D07020202" pitchFamily="82"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554" y="1117600"/>
            <a:ext cx="6649834" cy="5740400"/>
          </a:xfrm>
          <a:prstGeom prst="rect">
            <a:avLst/>
          </a:prstGeom>
        </p:spPr>
      </p:pic>
    </p:spTree>
    <p:extLst>
      <p:ext uri="{BB962C8B-B14F-4D97-AF65-F5344CB8AC3E}">
        <p14:creationId xmlns:p14="http://schemas.microsoft.com/office/powerpoint/2010/main" val="273140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4. Choose the type of sign-up you wish to create, depending on what the event is. There are descriptions of each that may help you choose which one is most suitable.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189" y="1508124"/>
            <a:ext cx="9485012" cy="4994275"/>
          </a:xfrm>
          <a:prstGeom prst="rect">
            <a:avLst/>
          </a:prstGeom>
        </p:spPr>
      </p:pic>
    </p:spTree>
    <p:extLst>
      <p:ext uri="{BB962C8B-B14F-4D97-AF65-F5344CB8AC3E}">
        <p14:creationId xmlns:p14="http://schemas.microsoft.com/office/powerpoint/2010/main" val="298877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982201" cy="5928360"/>
          </a:xfrm>
        </p:spPr>
        <p:txBody>
          <a:bodyPr/>
          <a:lstStyle/>
          <a:p>
            <a:pPr marL="0" marR="0">
              <a:lnSpc>
                <a:spcPct val="107000"/>
              </a:lnSpc>
              <a:spcBef>
                <a:spcPts val="0"/>
              </a:spcBef>
              <a:spcAft>
                <a:spcPts val="800"/>
              </a:spcAft>
            </a:pPr>
            <a:r>
              <a:rPr lang="en-US" sz="2000" dirty="0">
                <a:latin typeface="Tempus Sans ITC" panose="04020404030D07020202" pitchFamily="82" charset="0"/>
                <a:ea typeface="Calibri" panose="020F0502020204030204" pitchFamily="34" charset="0"/>
                <a:cs typeface="Times New Roman" panose="02020603050405020304" pitchFamily="18" charset="0"/>
              </a:rPr>
              <a:t>5. Begin entering your dates and times you wish to have available for sign-up. The following sample shows Mon-Fri, 3:00-4:30, every 15 minutes. Click </a:t>
            </a:r>
            <a:r>
              <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rPr>
              <a:t>continue</a:t>
            </a:r>
            <a:r>
              <a:rPr lang="en-US" sz="2000" dirty="0">
                <a:latin typeface="Tempus Sans ITC" panose="04020404030D07020202" pitchFamily="82"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i="1" dirty="0">
              <a:solidFill>
                <a:srgbClr val="FF0000"/>
              </a:solidFill>
              <a:latin typeface="Tempus Sans ITC" panose="04020404030D07020202" pitchFamily="8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49" y="1706562"/>
            <a:ext cx="11559071" cy="4694238"/>
          </a:xfrm>
          <a:prstGeom prst="rect">
            <a:avLst/>
          </a:prstGeom>
        </p:spPr>
      </p:pic>
    </p:spTree>
    <p:extLst>
      <p:ext uri="{BB962C8B-B14F-4D97-AF65-F5344CB8AC3E}">
        <p14:creationId xmlns:p14="http://schemas.microsoft.com/office/powerpoint/2010/main" val="2322649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38</TotalTime>
  <Words>1048</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Tempus Sans ITC</vt:lpstr>
      <vt:lpstr>Times New Roman</vt:lpstr>
      <vt:lpstr>Tw Cen MT</vt:lpstr>
      <vt:lpstr>Tw Cen MT Condensed</vt:lpstr>
      <vt:lpstr>Wingdings</vt:lpstr>
      <vt:lpstr>Wingdings 3</vt:lpstr>
      <vt:lpstr>Integral</vt:lpstr>
      <vt:lpstr>Sign-Up GEnius</vt:lpstr>
      <vt:lpstr>What is sign-up genius?</vt:lpstr>
      <vt:lpstr>Signing -up or signing-in:</vt:lpstr>
      <vt:lpstr>PowerPoint Presentation</vt:lpstr>
      <vt:lpstr>Creating a sign-up: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Inviting subscribers:</vt:lpstr>
      <vt:lpstr>PowerPoint Presentation</vt:lpstr>
      <vt:lpstr>Participant Sign-up:</vt:lpstr>
      <vt:lpstr>Editing or deleting a form:</vt:lpstr>
      <vt:lpstr>PowerPoint Presentation</vt:lpstr>
      <vt:lpstr>PowerPoint Presentation</vt:lpstr>
      <vt:lpstr> troubleshooting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Sign-Up GEnius</dc:title>
  <dc:creator>Brandi Laney</dc:creator>
  <cp:lastModifiedBy>Brandi Laney</cp:lastModifiedBy>
  <cp:revision>5</cp:revision>
  <dcterms:created xsi:type="dcterms:W3CDTF">2014-11-30T22:56:23Z</dcterms:created>
  <dcterms:modified xsi:type="dcterms:W3CDTF">2014-11-30T23:35:02Z</dcterms:modified>
</cp:coreProperties>
</file>