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ppt/media/image1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4" r:id="rId8"/>
    <p:sldId id="263" r:id="rId9"/>
    <p:sldId id="266" r:id="rId10"/>
    <p:sldId id="262" r:id="rId11"/>
    <p:sldId id="265" r:id="rId12"/>
    <p:sldId id="267" r:id="rId13"/>
    <p:sldId id="270" r:id="rId14"/>
    <p:sldId id="269"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11/30/2014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11/30/2014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11/30/2014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11/30/2014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11/30/2014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11/30/2014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11/30/2014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11/30/2014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blaney@pcboe.net" TargetMode="External"/><Relationship Id="rId2" Type="http://schemas.openxmlformats.org/officeDocument/2006/relationships/hyperlink" Target="mailto:laneybs@yahoo.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emind.com/"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dirty="0" smtClean="0">
                <a:latin typeface="Tempus Sans ITC" panose="04020404030D07020202" pitchFamily="82" charset="0"/>
              </a:rPr>
              <a:t>Remind</a:t>
            </a:r>
            <a:endParaRPr lang="en-US" sz="9600" dirty="0">
              <a:latin typeface="Tempus Sans ITC" panose="04020404030D07020202" pitchFamily="82" charset="0"/>
            </a:endParaRPr>
          </a:p>
        </p:txBody>
      </p:sp>
      <p:sp>
        <p:nvSpPr>
          <p:cNvPr id="3" name="Subtitle 2"/>
          <p:cNvSpPr>
            <a:spLocks noGrp="1"/>
          </p:cNvSpPr>
          <p:nvPr>
            <p:ph type="subTitle" idx="1"/>
          </p:nvPr>
        </p:nvSpPr>
        <p:spPr/>
        <p:txBody>
          <a:bodyPr>
            <a:normAutofit/>
          </a:bodyPr>
          <a:lstStyle/>
          <a:p>
            <a:pPr algn="ctr"/>
            <a:r>
              <a:rPr lang="en-US" sz="2400" dirty="0" smtClean="0">
                <a:latin typeface="Tempus Sans ITC" panose="04020404030D07020202" pitchFamily="82" charset="0"/>
              </a:rPr>
              <a:t>Online Texting Tool </a:t>
            </a:r>
          </a:p>
          <a:p>
            <a:pPr algn="ctr"/>
            <a:r>
              <a:rPr lang="en-US" dirty="0" smtClean="0">
                <a:latin typeface="Tempus Sans ITC" panose="04020404030D07020202" pitchFamily="82" charset="0"/>
              </a:rPr>
              <a:t>Created By: Brandi Laney</a:t>
            </a:r>
            <a:endParaRPr lang="en-US" dirty="0">
              <a:latin typeface="Tempus Sans ITC" panose="04020404030D07020202" pitchFamily="82" charset="0"/>
            </a:endParaRPr>
          </a:p>
        </p:txBody>
      </p:sp>
    </p:spTree>
    <p:extLst>
      <p:ext uri="{BB962C8B-B14F-4D97-AF65-F5344CB8AC3E}">
        <p14:creationId xmlns:p14="http://schemas.microsoft.com/office/powerpoint/2010/main" val="3358147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73558"/>
            <a:ext cx="9720072" cy="1167384"/>
          </a:xfrm>
        </p:spPr>
        <p:txBody>
          <a:bodyPr>
            <a:normAutofit/>
          </a:bodyPr>
          <a:lstStyle/>
          <a:p>
            <a:pPr algn="ctr"/>
            <a:r>
              <a:rPr lang="en-US" dirty="0" smtClean="0">
                <a:latin typeface="Tempus Sans ITC" panose="04020404030D07020202" pitchFamily="82" charset="0"/>
              </a:rPr>
              <a:t>Sending a message:</a:t>
            </a:r>
            <a:endParaRPr lang="en-US" dirty="0">
              <a:latin typeface="Tempus Sans ITC" panose="04020404030D07020202" pitchFamily="82" charset="0"/>
            </a:endParaRPr>
          </a:p>
        </p:txBody>
      </p:sp>
      <p:sp>
        <p:nvSpPr>
          <p:cNvPr id="3" name="Content Placeholder 2"/>
          <p:cNvSpPr>
            <a:spLocks noGrp="1"/>
          </p:cNvSpPr>
          <p:nvPr>
            <p:ph idx="1"/>
          </p:nvPr>
        </p:nvSpPr>
        <p:spPr>
          <a:xfrm>
            <a:off x="762000" y="1257300"/>
            <a:ext cx="10820400" cy="4432300"/>
          </a:xfrm>
        </p:spPr>
        <p:txBody>
          <a:bodyPr/>
          <a:lstStyle/>
          <a:p>
            <a:r>
              <a:rPr lang="en-US" dirty="0" smtClean="0">
                <a:latin typeface="Tempus Sans ITC" panose="04020404030D07020202" pitchFamily="82" charset="0"/>
              </a:rPr>
              <a:t>1. </a:t>
            </a:r>
            <a:r>
              <a:rPr lang="en-US" dirty="0">
                <a:latin typeface="Tempus Sans ITC" panose="04020404030D07020202" pitchFamily="82" charset="0"/>
              </a:rPr>
              <a:t>Enter your message into the message space. You do have a limited number of characters that can be entered, so make your message informative, but brief. </a:t>
            </a:r>
          </a:p>
          <a:p>
            <a:endParaRPr lang="en-US" dirty="0">
              <a:latin typeface="Tempus Sans ITC" panose="04020404030D07020202" pitchFamily="82" charset="0"/>
            </a:endParaRPr>
          </a:p>
          <a:p>
            <a:endParaRPr lang="en-US" dirty="0">
              <a:latin typeface="Tempus Sans ITC" panose="04020404030D07020202" pitchFamily="82" charset="0"/>
            </a:endParaRPr>
          </a:p>
          <a:p>
            <a:endParaRPr lang="en-US" dirty="0">
              <a:latin typeface="Tempus Sans ITC" panose="04020404030D07020202" pitchFamily="82" charset="0"/>
            </a:endParaRPr>
          </a:p>
          <a:p>
            <a:endParaRPr lang="en-US" dirty="0" smtClean="0">
              <a:latin typeface="Tempus Sans ITC" panose="04020404030D07020202" pitchFamily="82" charset="0"/>
            </a:endParaRPr>
          </a:p>
          <a:p>
            <a:endParaRPr lang="en-US" dirty="0" smtClean="0">
              <a:latin typeface="Tempus Sans ITC" panose="04020404030D07020202" pitchFamily="82" charset="0"/>
            </a:endParaRP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529" y="2070100"/>
            <a:ext cx="7522972" cy="4441344"/>
          </a:xfrm>
          <a:prstGeom prst="rect">
            <a:avLst/>
          </a:prstGeom>
        </p:spPr>
      </p:pic>
      <p:pic>
        <p:nvPicPr>
          <p:cNvPr id="9" name="Picture 8"/>
          <p:cNvPicPr>
            <a:picLocks noChangeAspect="1"/>
          </p:cNvPicPr>
          <p:nvPr/>
        </p:nvPicPr>
        <p:blipFill>
          <a:blip r:embed="rId3"/>
          <a:stretch>
            <a:fillRect/>
          </a:stretch>
        </p:blipFill>
        <p:spPr>
          <a:xfrm>
            <a:off x="2407911" y="3199493"/>
            <a:ext cx="1560711" cy="2182557"/>
          </a:xfrm>
          <a:prstGeom prst="rect">
            <a:avLst/>
          </a:prstGeom>
        </p:spPr>
      </p:pic>
    </p:spTree>
    <p:extLst>
      <p:ext uri="{BB962C8B-B14F-4D97-AF65-F5344CB8AC3E}">
        <p14:creationId xmlns:p14="http://schemas.microsoft.com/office/powerpoint/2010/main" val="682242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562100"/>
            <a:ext cx="9720073" cy="5295900"/>
          </a:xfrm>
        </p:spPr>
        <p:txBody>
          <a:bodyPr/>
          <a:lstStyle/>
          <a:p>
            <a:endParaRPr lang="en-US" dirty="0" smtClean="0">
              <a:latin typeface="Tempus Sans ITC" panose="04020404030D07020202" pitchFamily="82" charset="0"/>
            </a:endParaRPr>
          </a:p>
          <a:p>
            <a:endParaRPr lang="en-US" dirty="0"/>
          </a:p>
        </p:txBody>
      </p:sp>
      <p:sp>
        <p:nvSpPr>
          <p:cNvPr id="7" name="TextBox 6"/>
          <p:cNvSpPr txBox="1"/>
          <p:nvPr/>
        </p:nvSpPr>
        <p:spPr>
          <a:xfrm>
            <a:off x="740664" y="342900"/>
            <a:ext cx="10287000" cy="1323439"/>
          </a:xfrm>
          <a:prstGeom prst="rect">
            <a:avLst/>
          </a:prstGeom>
          <a:noFill/>
        </p:spPr>
        <p:txBody>
          <a:bodyPr wrap="square" rtlCol="0">
            <a:spAutoFit/>
          </a:bodyPr>
          <a:lstStyle/>
          <a:p>
            <a:r>
              <a:rPr lang="en-US" sz="2000" dirty="0">
                <a:latin typeface="Tempus Sans ITC" panose="04020404030D07020202" pitchFamily="82" charset="0"/>
              </a:rPr>
              <a:t>2. Once it is complete, you may click </a:t>
            </a:r>
            <a:r>
              <a:rPr lang="en-US" sz="2000" i="1" dirty="0">
                <a:solidFill>
                  <a:srgbClr val="FF0000"/>
                </a:solidFill>
                <a:latin typeface="Tempus Sans ITC" panose="04020404030D07020202" pitchFamily="82" charset="0"/>
              </a:rPr>
              <a:t>send</a:t>
            </a:r>
            <a:r>
              <a:rPr lang="en-US" sz="2000" dirty="0">
                <a:latin typeface="Tempus Sans ITC" panose="04020404030D07020202" pitchFamily="82" charset="0"/>
              </a:rPr>
              <a:t>. You may also select a specific date and time if you would like the message sent at a later time by clicking on the calendar icon under the message box. You may even attach a file by clicking on the paper clip icon under the message box.  </a:t>
            </a:r>
          </a:p>
          <a:p>
            <a:endParaRPr lang="en-US" sz="2000" dirty="0">
              <a:latin typeface="Tempus Sans ITC" panose="04020404030D07020202" pitchFamily="8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8" y="1833546"/>
            <a:ext cx="8756028" cy="4381458"/>
          </a:xfrm>
          <a:prstGeom prst="rect">
            <a:avLst/>
          </a:prstGeom>
        </p:spPr>
      </p:pic>
      <p:pic>
        <p:nvPicPr>
          <p:cNvPr id="9" name="Picture 8"/>
          <p:cNvPicPr>
            <a:picLocks noChangeAspect="1"/>
          </p:cNvPicPr>
          <p:nvPr/>
        </p:nvPicPr>
        <p:blipFill>
          <a:blip r:embed="rId3"/>
          <a:stretch>
            <a:fillRect/>
          </a:stretch>
        </p:blipFill>
        <p:spPr>
          <a:xfrm>
            <a:off x="3536599" y="4121150"/>
            <a:ext cx="1244823" cy="1740807"/>
          </a:xfrm>
          <a:prstGeom prst="rect">
            <a:avLst/>
          </a:prstGeom>
        </p:spPr>
      </p:pic>
    </p:spTree>
    <p:extLst>
      <p:ext uri="{BB962C8B-B14F-4D97-AF65-F5344CB8AC3E}">
        <p14:creationId xmlns:p14="http://schemas.microsoft.com/office/powerpoint/2010/main" val="785401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228" y="596900"/>
            <a:ext cx="10520172" cy="5524500"/>
          </a:xfrm>
        </p:spPr>
        <p:txBody>
          <a:bodyPr/>
          <a:lstStyle/>
          <a:p>
            <a:r>
              <a:rPr lang="en-US" dirty="0">
                <a:latin typeface="Tempus Sans ITC" panose="04020404030D07020202" pitchFamily="82" charset="0"/>
              </a:rPr>
              <a:t>4. Your subscribers will receive a text message showing your name (usually Mr. or Mrs. and your last name you entered when you signed up) and the message only. It will not display any numbers, and the subscribers cannot reply back. It is for information only. </a:t>
            </a:r>
          </a:p>
          <a:p>
            <a:r>
              <a:rPr lang="en-US" dirty="0">
                <a:latin typeface="Tempus Sans ITC" panose="04020404030D07020202" pitchFamily="82" charset="0"/>
              </a:rPr>
              <a:t>5. Your messages will be saved in your “message history” for reference purposes. You may resend them at any time. </a:t>
            </a:r>
            <a:endParaRPr lang="en-US" dirty="0" smtClean="0">
              <a:latin typeface="Tempus Sans ITC" panose="04020404030D07020202" pitchFamily="82" charset="0"/>
            </a:endParaRPr>
          </a:p>
          <a:p>
            <a:endParaRPr lang="en-US" dirty="0">
              <a:latin typeface="Tempus Sans ITC" panose="04020404030D07020202" pitchFamily="82"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475" y="2347912"/>
            <a:ext cx="4133697" cy="4510088"/>
          </a:xfrm>
          <a:prstGeom prst="rect">
            <a:avLst/>
          </a:prstGeom>
        </p:spPr>
      </p:pic>
    </p:spTree>
    <p:extLst>
      <p:ext uri="{BB962C8B-B14F-4D97-AF65-F5344CB8AC3E}">
        <p14:creationId xmlns:p14="http://schemas.microsoft.com/office/powerpoint/2010/main" val="1683587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063" y="2670027"/>
            <a:ext cx="6154738" cy="4048273"/>
          </a:xfrm>
          <a:prstGeom prst="rect">
            <a:avLst/>
          </a:prstGeom>
        </p:spPr>
      </p:pic>
      <p:sp>
        <p:nvSpPr>
          <p:cNvPr id="2" name="Title 1"/>
          <p:cNvSpPr>
            <a:spLocks noGrp="1"/>
          </p:cNvSpPr>
          <p:nvPr>
            <p:ph type="title"/>
          </p:nvPr>
        </p:nvSpPr>
        <p:spPr>
          <a:xfrm>
            <a:off x="1024128" y="273558"/>
            <a:ext cx="9720072" cy="1167384"/>
          </a:xfrm>
        </p:spPr>
        <p:txBody>
          <a:bodyPr>
            <a:normAutofit/>
          </a:bodyPr>
          <a:lstStyle/>
          <a:p>
            <a:pPr algn="ctr"/>
            <a:r>
              <a:rPr lang="en-US" dirty="0" smtClean="0">
                <a:latin typeface="Tempus Sans ITC" panose="04020404030D07020202" pitchFamily="82" charset="0"/>
              </a:rPr>
              <a:t>Editing or deleting:</a:t>
            </a:r>
            <a:endParaRPr lang="en-US" dirty="0">
              <a:latin typeface="Tempus Sans ITC" panose="04020404030D07020202" pitchFamily="82" charset="0"/>
            </a:endParaRPr>
          </a:p>
        </p:txBody>
      </p:sp>
      <p:sp>
        <p:nvSpPr>
          <p:cNvPr id="3" name="Content Placeholder 2"/>
          <p:cNvSpPr>
            <a:spLocks noGrp="1"/>
          </p:cNvSpPr>
          <p:nvPr>
            <p:ph idx="1"/>
          </p:nvPr>
        </p:nvSpPr>
        <p:spPr>
          <a:xfrm>
            <a:off x="762000" y="1257300"/>
            <a:ext cx="10820400" cy="5600700"/>
          </a:xfrm>
        </p:spPr>
        <p:txBody>
          <a:bodyPr/>
          <a:lstStyle/>
          <a:p>
            <a:r>
              <a:rPr lang="en-US" dirty="0" smtClean="0">
                <a:latin typeface="Tempus Sans ITC" panose="04020404030D07020202" pitchFamily="82" charset="0"/>
              </a:rPr>
              <a:t>1. </a:t>
            </a:r>
            <a:r>
              <a:rPr lang="en-US" dirty="0">
                <a:latin typeface="Tempus Sans ITC" panose="04020404030D07020202" pitchFamily="82" charset="0"/>
              </a:rPr>
              <a:t>To delete a class, start with deleting the Subscribers first by clicking on </a:t>
            </a:r>
            <a:r>
              <a:rPr lang="en-US" i="1" dirty="0" smtClean="0">
                <a:solidFill>
                  <a:srgbClr val="FF0000"/>
                </a:solidFill>
                <a:latin typeface="Tempus Sans ITC" panose="04020404030D07020202" pitchFamily="82" charset="0"/>
              </a:rPr>
              <a:t>remove </a:t>
            </a:r>
            <a:r>
              <a:rPr lang="en-US" i="1" dirty="0">
                <a:solidFill>
                  <a:srgbClr val="FF0000"/>
                </a:solidFill>
                <a:latin typeface="Tempus Sans ITC" panose="04020404030D07020202" pitchFamily="82" charset="0"/>
              </a:rPr>
              <a:t>all </a:t>
            </a:r>
            <a:r>
              <a:rPr lang="en-US" i="1" dirty="0" smtClean="0">
                <a:solidFill>
                  <a:srgbClr val="FF0000"/>
                </a:solidFill>
                <a:latin typeface="Tempus Sans ITC" panose="04020404030D07020202" pitchFamily="82" charset="0"/>
              </a:rPr>
              <a:t>subscribers</a:t>
            </a:r>
            <a:r>
              <a:rPr lang="en-US" dirty="0" smtClean="0">
                <a:latin typeface="Tempus Sans ITC" panose="04020404030D07020202" pitchFamily="82" charset="0"/>
              </a:rPr>
              <a:t> </a:t>
            </a:r>
            <a:r>
              <a:rPr lang="en-US" dirty="0">
                <a:latin typeface="Tempus Sans ITC" panose="04020404030D07020202" pitchFamily="82" charset="0"/>
              </a:rPr>
              <a:t>on the right. </a:t>
            </a:r>
            <a:endParaRPr lang="en-US" dirty="0" smtClean="0">
              <a:latin typeface="Tempus Sans ITC" panose="04020404030D07020202" pitchFamily="82" charset="0"/>
            </a:endParaRPr>
          </a:p>
          <a:p>
            <a:r>
              <a:rPr lang="en-US" dirty="0">
                <a:latin typeface="Tempus Sans ITC" panose="04020404030D07020202" pitchFamily="82" charset="0"/>
              </a:rPr>
              <a:t>2. Click on the </a:t>
            </a:r>
            <a:r>
              <a:rPr lang="en-US" i="1" dirty="0" smtClean="0">
                <a:solidFill>
                  <a:srgbClr val="FF0000"/>
                </a:solidFill>
                <a:latin typeface="Tempus Sans ITC" panose="04020404030D07020202" pitchFamily="82" charset="0"/>
              </a:rPr>
              <a:t>edit</a:t>
            </a:r>
            <a:r>
              <a:rPr lang="en-US" dirty="0" smtClean="0">
                <a:latin typeface="Tempus Sans ITC" panose="04020404030D07020202" pitchFamily="82" charset="0"/>
              </a:rPr>
              <a:t>  button </a:t>
            </a:r>
            <a:r>
              <a:rPr lang="en-US" dirty="0">
                <a:latin typeface="Tempus Sans ITC" panose="04020404030D07020202" pitchFamily="82" charset="0"/>
              </a:rPr>
              <a:t>beside the name of the class you wish to edit or delete. You may change the class name, but not the class code. </a:t>
            </a:r>
            <a:endParaRPr lang="en-US" dirty="0" smtClean="0">
              <a:latin typeface="Tempus Sans ITC" panose="04020404030D07020202" pitchFamily="82" charset="0"/>
            </a:endParaRPr>
          </a:p>
          <a:p>
            <a:endParaRPr lang="en-US" dirty="0">
              <a:latin typeface="Tempus Sans ITC" panose="04020404030D07020202" pitchFamily="82" charset="0"/>
            </a:endParaRPr>
          </a:p>
          <a:p>
            <a:endParaRPr lang="en-US" dirty="0">
              <a:latin typeface="Tempus Sans ITC" panose="04020404030D07020202" pitchFamily="82" charset="0"/>
            </a:endParaRPr>
          </a:p>
          <a:p>
            <a:endParaRPr lang="en-US" dirty="0">
              <a:latin typeface="Tempus Sans ITC" panose="04020404030D07020202" pitchFamily="82" charset="0"/>
            </a:endParaRPr>
          </a:p>
          <a:p>
            <a:endParaRPr lang="en-US" dirty="0">
              <a:latin typeface="Tempus Sans ITC" panose="04020404030D07020202" pitchFamily="82" charset="0"/>
            </a:endParaRPr>
          </a:p>
          <a:p>
            <a:endParaRPr lang="en-US" dirty="0">
              <a:latin typeface="Tempus Sans ITC" panose="04020404030D07020202" pitchFamily="82" charset="0"/>
            </a:endParaRPr>
          </a:p>
          <a:p>
            <a:endParaRPr lang="en-US" dirty="0" smtClean="0">
              <a:latin typeface="Tempus Sans ITC" panose="04020404030D07020202" pitchFamily="82" charset="0"/>
            </a:endParaRPr>
          </a:p>
          <a:p>
            <a:endParaRPr lang="en-US" dirty="0" smtClean="0">
              <a:latin typeface="Tempus Sans ITC" panose="04020404030D07020202" pitchFamily="82" charset="0"/>
            </a:endParaRPr>
          </a:p>
          <a:p>
            <a:r>
              <a:rPr lang="en-US" dirty="0" smtClean="0">
                <a:latin typeface="Tempus Sans ITC" panose="04020404030D07020202" pitchFamily="82" charset="0"/>
              </a:rPr>
              <a:t>3</a:t>
            </a:r>
            <a:r>
              <a:rPr lang="en-US" dirty="0">
                <a:latin typeface="Tempus Sans ITC" panose="04020404030D07020202" pitchFamily="82" charset="0"/>
              </a:rPr>
              <a:t>. To delete the class, click </a:t>
            </a:r>
            <a:r>
              <a:rPr lang="en-US" i="1" dirty="0">
                <a:solidFill>
                  <a:srgbClr val="FF0000"/>
                </a:solidFill>
                <a:latin typeface="Tempus Sans ITC" panose="04020404030D07020202" pitchFamily="82" charset="0"/>
              </a:rPr>
              <a:t>delete</a:t>
            </a:r>
            <a:r>
              <a:rPr lang="en-US" dirty="0">
                <a:latin typeface="Tempus Sans ITC" panose="04020404030D07020202" pitchFamily="82" charset="0"/>
              </a:rPr>
              <a:t>.</a:t>
            </a:r>
          </a:p>
          <a:p>
            <a:endParaRPr lang="en-US" dirty="0" smtClean="0">
              <a:latin typeface="Tempus Sans ITC" panose="04020404030D07020202" pitchFamily="82" charset="0"/>
            </a:endParaRPr>
          </a:p>
          <a:p>
            <a:endParaRPr lang="en-US" dirty="0"/>
          </a:p>
        </p:txBody>
      </p:sp>
    </p:spTree>
    <p:extLst>
      <p:ext uri="{BB962C8B-B14F-4D97-AF65-F5344CB8AC3E}">
        <p14:creationId xmlns:p14="http://schemas.microsoft.com/office/powerpoint/2010/main" val="143959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228" y="596900"/>
            <a:ext cx="10520172" cy="5524500"/>
          </a:xfrm>
        </p:spPr>
        <p:txBody>
          <a:bodyPr/>
          <a:lstStyle/>
          <a:p>
            <a:r>
              <a:rPr lang="en-US" dirty="0">
                <a:latin typeface="Tempus Sans ITC" panose="04020404030D07020202" pitchFamily="82" charset="0"/>
              </a:rPr>
              <a:t>4. You may edit your personal account at any time by clicking on the arrow beside your name at the top right of the screen, then selecting “</a:t>
            </a:r>
            <a:r>
              <a:rPr lang="en-US" i="1" dirty="0">
                <a:latin typeface="Tempus Sans ITC" panose="04020404030D07020202" pitchFamily="82" charset="0"/>
              </a:rPr>
              <a:t>my account</a:t>
            </a:r>
            <a:r>
              <a:rPr lang="en-US" dirty="0">
                <a:latin typeface="Tempus Sans ITC" panose="04020404030D07020202" pitchFamily="82" charset="0"/>
              </a:rPr>
              <a:t>”.  You may change your personal information, and also delete your account. </a:t>
            </a:r>
          </a:p>
          <a:p>
            <a:endParaRPr lang="en-US" dirty="0" smtClean="0">
              <a:latin typeface="Tempus Sans ITC" panose="04020404030D07020202" pitchFamily="82" charset="0"/>
            </a:endParaRPr>
          </a:p>
          <a:p>
            <a:endParaRPr lang="en-US" dirty="0">
              <a:latin typeface="Tempus Sans ITC" panose="04020404030D07020202" pitchFamily="82" charset="0"/>
            </a:endParaRP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128" y="1684020"/>
            <a:ext cx="6240272" cy="4992218"/>
          </a:xfrm>
          <a:prstGeom prst="rect">
            <a:avLst/>
          </a:prstGeom>
        </p:spPr>
      </p:pic>
      <p:pic>
        <p:nvPicPr>
          <p:cNvPr id="6" name="Picture 5"/>
          <p:cNvPicPr>
            <a:picLocks noChangeAspect="1"/>
          </p:cNvPicPr>
          <p:nvPr/>
        </p:nvPicPr>
        <p:blipFill>
          <a:blip r:embed="rId3"/>
          <a:stretch>
            <a:fillRect/>
          </a:stretch>
        </p:blipFill>
        <p:spPr>
          <a:xfrm>
            <a:off x="6865611" y="2259693"/>
            <a:ext cx="1560711" cy="2182557"/>
          </a:xfrm>
          <a:prstGeom prst="rect">
            <a:avLst/>
          </a:prstGeom>
        </p:spPr>
      </p:pic>
    </p:spTree>
    <p:extLst>
      <p:ext uri="{BB962C8B-B14F-4D97-AF65-F5344CB8AC3E}">
        <p14:creationId xmlns:p14="http://schemas.microsoft.com/office/powerpoint/2010/main" val="2394266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73558"/>
            <a:ext cx="9720072" cy="1167384"/>
          </a:xfrm>
        </p:spPr>
        <p:txBody>
          <a:bodyPr>
            <a:normAutofit/>
          </a:bodyPr>
          <a:lstStyle/>
          <a:p>
            <a:pPr algn="ctr"/>
            <a:r>
              <a:rPr lang="en-US" dirty="0" smtClean="0">
                <a:latin typeface="Tempus Sans ITC" panose="04020404030D07020202" pitchFamily="82" charset="0"/>
              </a:rPr>
              <a:t>Troubleshooting:</a:t>
            </a:r>
            <a:endParaRPr lang="en-US" dirty="0">
              <a:latin typeface="Tempus Sans ITC" panose="04020404030D07020202" pitchFamily="82" charset="0"/>
            </a:endParaRPr>
          </a:p>
        </p:txBody>
      </p:sp>
      <p:sp>
        <p:nvSpPr>
          <p:cNvPr id="8" name="TextBox 7"/>
          <p:cNvSpPr txBox="1"/>
          <p:nvPr/>
        </p:nvSpPr>
        <p:spPr>
          <a:xfrm>
            <a:off x="1024128" y="2362200"/>
            <a:ext cx="9605772" cy="2092881"/>
          </a:xfrm>
          <a:prstGeom prst="rect">
            <a:avLst/>
          </a:prstGeom>
          <a:noFill/>
        </p:spPr>
        <p:txBody>
          <a:bodyPr wrap="square" rtlCol="0">
            <a:spAutoFit/>
          </a:bodyPr>
          <a:lstStyle/>
          <a:p>
            <a:pPr algn="ctr"/>
            <a:r>
              <a:rPr lang="en-US" sz="2800" dirty="0" smtClean="0">
                <a:latin typeface="Tempus Sans ITC" panose="04020404030D07020202" pitchFamily="82" charset="0"/>
              </a:rPr>
              <a:t>For Troubleshooting or Questions: </a:t>
            </a:r>
          </a:p>
          <a:p>
            <a:pPr algn="ctr"/>
            <a:endParaRPr lang="en-US" sz="2800" dirty="0" smtClean="0">
              <a:latin typeface="Tempus Sans ITC" panose="04020404030D07020202" pitchFamily="82" charset="0"/>
            </a:endParaRPr>
          </a:p>
          <a:p>
            <a:pPr algn="ctr"/>
            <a:r>
              <a:rPr lang="en-US" sz="2800" dirty="0" smtClean="0">
                <a:latin typeface="Tempus Sans ITC" panose="04020404030D07020202" pitchFamily="82" charset="0"/>
              </a:rPr>
              <a:t>Email: </a:t>
            </a:r>
            <a:r>
              <a:rPr lang="en-US" sz="2800" dirty="0" smtClean="0">
                <a:latin typeface="Tempus Sans ITC" panose="04020404030D07020202" pitchFamily="82" charset="0"/>
                <a:hlinkClick r:id="rId2"/>
              </a:rPr>
              <a:t>laneybs@yahoo.com</a:t>
            </a:r>
            <a:endParaRPr lang="en-US" sz="2800" dirty="0" smtClean="0">
              <a:latin typeface="Tempus Sans ITC" panose="04020404030D07020202" pitchFamily="82" charset="0"/>
            </a:endParaRPr>
          </a:p>
          <a:p>
            <a:pPr algn="ctr"/>
            <a:r>
              <a:rPr lang="en-US" sz="2800" dirty="0">
                <a:latin typeface="Tempus Sans ITC" panose="04020404030D07020202" pitchFamily="82" charset="0"/>
              </a:rPr>
              <a:t> </a:t>
            </a:r>
            <a:r>
              <a:rPr lang="en-US" sz="2800" dirty="0" smtClean="0">
                <a:latin typeface="Tempus Sans ITC" panose="04020404030D07020202" pitchFamily="82" charset="0"/>
              </a:rPr>
              <a:t>or </a:t>
            </a:r>
            <a:r>
              <a:rPr lang="en-US" sz="2800" dirty="0" smtClean="0">
                <a:latin typeface="Tempus Sans ITC" panose="04020404030D07020202" pitchFamily="82" charset="0"/>
                <a:hlinkClick r:id="rId3"/>
              </a:rPr>
              <a:t>blaney@pcboe.net</a:t>
            </a:r>
            <a:endParaRPr lang="en-US" sz="2800" dirty="0" smtClean="0">
              <a:latin typeface="Tempus Sans ITC" panose="04020404030D07020202" pitchFamily="82" charset="0"/>
            </a:endParaRPr>
          </a:p>
          <a:p>
            <a:endParaRPr lang="en-US" dirty="0" smtClean="0"/>
          </a:p>
        </p:txBody>
      </p:sp>
    </p:spTree>
    <p:extLst>
      <p:ext uri="{BB962C8B-B14F-4D97-AF65-F5344CB8AC3E}">
        <p14:creationId xmlns:p14="http://schemas.microsoft.com/office/powerpoint/2010/main" val="4142323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305816"/>
            <a:ext cx="9720072" cy="1167384"/>
          </a:xfrm>
        </p:spPr>
        <p:txBody>
          <a:bodyPr/>
          <a:lstStyle/>
          <a:p>
            <a:pPr algn="ctr"/>
            <a:r>
              <a:rPr lang="en-US" dirty="0" smtClean="0">
                <a:latin typeface="Tempus Sans ITC" panose="04020404030D07020202" pitchFamily="82" charset="0"/>
              </a:rPr>
              <a:t>What is Remind?</a:t>
            </a:r>
            <a:endParaRPr lang="en-US" dirty="0">
              <a:latin typeface="Tempus Sans ITC" panose="04020404030D07020202" pitchFamily="82" charset="0"/>
            </a:endParaRPr>
          </a:p>
        </p:txBody>
      </p:sp>
      <p:sp>
        <p:nvSpPr>
          <p:cNvPr id="3" name="Content Placeholder 2"/>
          <p:cNvSpPr>
            <a:spLocks noGrp="1"/>
          </p:cNvSpPr>
          <p:nvPr>
            <p:ph idx="1"/>
          </p:nvPr>
        </p:nvSpPr>
        <p:spPr>
          <a:xfrm>
            <a:off x="1024128" y="1562100"/>
            <a:ext cx="9720073" cy="5295900"/>
          </a:xfrm>
        </p:spPr>
        <p:txBody>
          <a:bodyPr/>
          <a:lstStyle/>
          <a:p>
            <a:r>
              <a:rPr lang="en-US" dirty="0" smtClean="0">
                <a:latin typeface="Tempus Sans ITC" panose="04020404030D07020202" pitchFamily="82" charset="0"/>
              </a:rPr>
              <a:t>Formerly “Remind 101”, Remind </a:t>
            </a:r>
            <a:r>
              <a:rPr lang="en-US" dirty="0">
                <a:latin typeface="Tempus Sans ITC" panose="04020404030D07020202" pitchFamily="82" charset="0"/>
              </a:rPr>
              <a:t>is a safe and secure way for teachers to connect with their parents and students. It is a texting system which allows the teacher to send a text without showing anyone’s actual phone number. It is a one-way type of communication and can be a great way to send out information. It is quick and easy to use. </a:t>
            </a:r>
            <a:endParaRPr lang="en-US" dirty="0" smtClean="0">
              <a:latin typeface="Tempus Sans ITC" panose="04020404030D07020202" pitchFamily="82"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971800"/>
            <a:ext cx="5626100" cy="3784600"/>
          </a:xfrm>
          <a:prstGeom prst="rect">
            <a:avLst/>
          </a:prstGeom>
        </p:spPr>
      </p:pic>
    </p:spTree>
    <p:extLst>
      <p:ext uri="{BB962C8B-B14F-4D97-AF65-F5344CB8AC3E}">
        <p14:creationId xmlns:p14="http://schemas.microsoft.com/office/powerpoint/2010/main" val="3015750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73558"/>
            <a:ext cx="9720072" cy="1167384"/>
          </a:xfrm>
        </p:spPr>
        <p:txBody>
          <a:bodyPr/>
          <a:lstStyle/>
          <a:p>
            <a:pPr algn="ctr"/>
            <a:r>
              <a:rPr lang="en-US" dirty="0" smtClean="0">
                <a:latin typeface="Tempus Sans ITC" panose="04020404030D07020202" pitchFamily="82" charset="0"/>
              </a:rPr>
              <a:t>Signing -up or signing-in:</a:t>
            </a:r>
            <a:endParaRPr lang="en-US" dirty="0">
              <a:latin typeface="Tempus Sans ITC" panose="04020404030D07020202" pitchFamily="8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150" y="2407920"/>
            <a:ext cx="5435600" cy="4348480"/>
          </a:xfrm>
          <a:prstGeom prst="rect">
            <a:avLst/>
          </a:prstGeom>
        </p:spPr>
      </p:pic>
      <p:sp>
        <p:nvSpPr>
          <p:cNvPr id="3" name="Content Placeholder 2"/>
          <p:cNvSpPr>
            <a:spLocks noGrp="1"/>
          </p:cNvSpPr>
          <p:nvPr>
            <p:ph idx="1"/>
          </p:nvPr>
        </p:nvSpPr>
        <p:spPr>
          <a:xfrm>
            <a:off x="1024128" y="1562100"/>
            <a:ext cx="9720073" cy="4800600"/>
          </a:xfrm>
        </p:spPr>
        <p:txBody>
          <a:bodyPr/>
          <a:lstStyle/>
          <a:p>
            <a:r>
              <a:rPr lang="en-US" dirty="0">
                <a:latin typeface="Tempus Sans ITC" panose="04020404030D07020202" pitchFamily="82" charset="0"/>
              </a:rPr>
              <a:t>1. Go to the site </a:t>
            </a:r>
            <a:r>
              <a:rPr lang="en-US" u="sng" dirty="0">
                <a:latin typeface="Tempus Sans ITC" panose="04020404030D07020202" pitchFamily="82" charset="0"/>
                <a:hlinkClick r:id="rId3"/>
              </a:rPr>
              <a:t>https://www.remind.com/</a:t>
            </a:r>
            <a:r>
              <a:rPr lang="en-US" dirty="0">
                <a:latin typeface="Tempus Sans ITC" panose="04020404030D07020202" pitchFamily="82" charset="0"/>
              </a:rPr>
              <a:t> </a:t>
            </a:r>
            <a:endParaRPr lang="en-US" dirty="0" smtClean="0">
              <a:latin typeface="Tempus Sans ITC" panose="04020404030D07020202" pitchFamily="82" charset="0"/>
            </a:endParaRPr>
          </a:p>
          <a:p>
            <a:r>
              <a:rPr lang="en-US" dirty="0">
                <a:latin typeface="Tempus Sans ITC" panose="04020404030D07020202" pitchFamily="82" charset="0"/>
              </a:rPr>
              <a:t>2. Create a short cut for your desktop by right-clicking anywhere in the screen, and selecting </a:t>
            </a:r>
            <a:r>
              <a:rPr lang="en-US" i="1" dirty="0" smtClean="0">
                <a:solidFill>
                  <a:srgbClr val="FF0000"/>
                </a:solidFill>
                <a:latin typeface="Tempus Sans ITC" panose="04020404030D07020202" pitchFamily="82" charset="0"/>
              </a:rPr>
              <a:t>create a shortcut</a:t>
            </a:r>
            <a:r>
              <a:rPr lang="en-US" dirty="0">
                <a:latin typeface="Tempus Sans ITC" panose="04020404030D07020202" pitchFamily="82" charset="0"/>
              </a:rPr>
              <a:t>.</a:t>
            </a:r>
            <a:endParaRPr lang="en-US" dirty="0">
              <a:latin typeface="Tempus Sans ITC" panose="04020404030D07020202" pitchFamily="82" charset="0"/>
            </a:endParaRPr>
          </a:p>
          <a:p>
            <a:endParaRPr lang="en-US" dirty="0" smtClean="0">
              <a:latin typeface="Tempus Sans ITC" panose="04020404030D07020202" pitchFamily="82" charset="0"/>
            </a:endParaRPr>
          </a:p>
          <a:p>
            <a:endParaRPr lang="en-US" dirty="0" smtClean="0">
              <a:latin typeface="Tempus Sans ITC" panose="04020404030D07020202" pitchFamily="82" charset="0"/>
            </a:endParaRPr>
          </a:p>
          <a:p>
            <a:endParaRPr lang="en-US" dirty="0"/>
          </a:p>
        </p:txBody>
      </p:sp>
      <p:pic>
        <p:nvPicPr>
          <p:cNvPr id="6" name="Picture 5"/>
          <p:cNvPicPr>
            <a:picLocks noChangeAspect="1"/>
          </p:cNvPicPr>
          <p:nvPr/>
        </p:nvPicPr>
        <p:blipFill>
          <a:blip r:embed="rId4"/>
          <a:stretch>
            <a:fillRect/>
          </a:stretch>
        </p:blipFill>
        <p:spPr>
          <a:xfrm>
            <a:off x="6395711" y="4088493"/>
            <a:ext cx="1560711" cy="2182557"/>
          </a:xfrm>
          <a:prstGeom prst="rect">
            <a:avLst/>
          </a:prstGeom>
        </p:spPr>
      </p:pic>
    </p:spTree>
    <p:extLst>
      <p:ext uri="{BB962C8B-B14F-4D97-AF65-F5344CB8AC3E}">
        <p14:creationId xmlns:p14="http://schemas.microsoft.com/office/powerpoint/2010/main" val="2947578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562100"/>
            <a:ext cx="9720073" cy="5295900"/>
          </a:xfrm>
        </p:spPr>
        <p:txBody>
          <a:bodyPr/>
          <a:lstStyle/>
          <a:p>
            <a:endParaRPr lang="en-US" dirty="0" smtClean="0">
              <a:latin typeface="Tempus Sans ITC" panose="04020404030D07020202" pitchFamily="82" charset="0"/>
            </a:endParaRPr>
          </a:p>
          <a:p>
            <a:endParaRPr lang="en-US" dirty="0"/>
          </a:p>
        </p:txBody>
      </p:sp>
      <p:sp>
        <p:nvSpPr>
          <p:cNvPr id="7" name="TextBox 6"/>
          <p:cNvSpPr txBox="1"/>
          <p:nvPr/>
        </p:nvSpPr>
        <p:spPr>
          <a:xfrm>
            <a:off x="740664" y="342900"/>
            <a:ext cx="10287000" cy="1631216"/>
          </a:xfrm>
          <a:prstGeom prst="rect">
            <a:avLst/>
          </a:prstGeom>
          <a:noFill/>
        </p:spPr>
        <p:txBody>
          <a:bodyPr wrap="square" rtlCol="0">
            <a:spAutoFit/>
          </a:bodyPr>
          <a:lstStyle/>
          <a:p>
            <a:r>
              <a:rPr lang="en-US" sz="2000" dirty="0">
                <a:latin typeface="Tempus Sans ITC" panose="04020404030D07020202" pitchFamily="82" charset="0"/>
              </a:rPr>
              <a:t>3. If this is your first visit, please follow steps 4-5 to set up an account. If you have an account, click “</a:t>
            </a:r>
            <a:r>
              <a:rPr lang="en-US" sz="2000" i="1" dirty="0">
                <a:latin typeface="Tempus Sans ITC" panose="04020404030D07020202" pitchFamily="82" charset="0"/>
              </a:rPr>
              <a:t>sign-in</a:t>
            </a:r>
            <a:r>
              <a:rPr lang="en-US" sz="2000" dirty="0">
                <a:latin typeface="Tempus Sans ITC" panose="04020404030D07020202" pitchFamily="82" charset="0"/>
              </a:rPr>
              <a:t>”.</a:t>
            </a:r>
          </a:p>
          <a:p>
            <a:r>
              <a:rPr lang="en-US" sz="2000" dirty="0" smtClean="0">
                <a:latin typeface="Tempus Sans ITC" panose="04020404030D07020202" pitchFamily="82" charset="0"/>
              </a:rPr>
              <a:t>4</a:t>
            </a:r>
            <a:r>
              <a:rPr lang="en-US" sz="2000" dirty="0">
                <a:latin typeface="Tempus Sans ITC" panose="04020404030D07020202" pitchFamily="82" charset="0"/>
              </a:rPr>
              <a:t>. Click on </a:t>
            </a:r>
            <a:r>
              <a:rPr lang="en-US" sz="2000" i="1" dirty="0">
                <a:latin typeface="Tempus Sans ITC" panose="04020404030D07020202" pitchFamily="82" charset="0"/>
              </a:rPr>
              <a:t>Teacher sign up</a:t>
            </a:r>
            <a:endParaRPr lang="en-US" sz="2000" dirty="0">
              <a:latin typeface="Tempus Sans ITC" panose="04020404030D07020202" pitchFamily="82" charset="0"/>
            </a:endParaRPr>
          </a:p>
          <a:p>
            <a:r>
              <a:rPr lang="en-US" sz="2000" dirty="0" smtClean="0">
                <a:latin typeface="Tempus Sans ITC" panose="04020404030D07020202" pitchFamily="82" charset="0"/>
              </a:rPr>
              <a:t>5</a:t>
            </a:r>
            <a:r>
              <a:rPr lang="en-US" sz="2000" dirty="0">
                <a:latin typeface="Tempus Sans ITC" panose="04020404030D07020202" pitchFamily="82" charset="0"/>
              </a:rPr>
              <a:t>. Fill in the information, click complete </a:t>
            </a:r>
            <a:r>
              <a:rPr lang="en-US" sz="2000" i="1" dirty="0">
                <a:latin typeface="Tempus Sans ITC" panose="04020404030D07020202" pitchFamily="82" charset="0"/>
              </a:rPr>
              <a:t>sign </a:t>
            </a:r>
            <a:r>
              <a:rPr lang="en-US" sz="2000" i="1" dirty="0" smtClean="0">
                <a:latin typeface="Tempus Sans ITC" panose="04020404030D07020202" pitchFamily="82" charset="0"/>
              </a:rPr>
              <a:t>up</a:t>
            </a:r>
          </a:p>
          <a:p>
            <a:endParaRPr lang="en-US" sz="2000" dirty="0">
              <a:latin typeface="Tempus Sans ITC" panose="04020404030D07020202" pitchFamily="8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2414587"/>
            <a:ext cx="4876800" cy="240982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354" y="1562100"/>
            <a:ext cx="3686175" cy="4391025"/>
          </a:xfrm>
          <a:prstGeom prst="rect">
            <a:avLst/>
          </a:prstGeom>
        </p:spPr>
      </p:pic>
      <p:cxnSp>
        <p:nvCxnSpPr>
          <p:cNvPr id="12" name="Straight Arrow Connector 11"/>
          <p:cNvCxnSpPr/>
          <p:nvPr/>
        </p:nvCxnSpPr>
        <p:spPr>
          <a:xfrm flipV="1">
            <a:off x="927100" y="3149600"/>
            <a:ext cx="1308100" cy="1930400"/>
          </a:xfrm>
          <a:prstGeom prst="straightConnector1">
            <a:avLst/>
          </a:prstGeom>
          <a:ln w="73025">
            <a:solidFill>
              <a:srgbClr val="FFFF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803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73558"/>
            <a:ext cx="9720072" cy="1167384"/>
          </a:xfrm>
        </p:spPr>
        <p:txBody>
          <a:bodyPr/>
          <a:lstStyle/>
          <a:p>
            <a:pPr algn="ctr"/>
            <a:r>
              <a:rPr lang="en-US" dirty="0" smtClean="0">
                <a:latin typeface="Tempus Sans ITC" panose="04020404030D07020202" pitchFamily="82" charset="0"/>
              </a:rPr>
              <a:t>Creating a class:</a:t>
            </a:r>
            <a:endParaRPr lang="en-US" dirty="0">
              <a:latin typeface="Tempus Sans ITC" panose="04020404030D07020202" pitchFamily="82" charset="0"/>
            </a:endParaRPr>
          </a:p>
        </p:txBody>
      </p:sp>
      <p:sp>
        <p:nvSpPr>
          <p:cNvPr id="3" name="Content Placeholder 2"/>
          <p:cNvSpPr>
            <a:spLocks noGrp="1"/>
          </p:cNvSpPr>
          <p:nvPr>
            <p:ph idx="1"/>
          </p:nvPr>
        </p:nvSpPr>
        <p:spPr>
          <a:xfrm>
            <a:off x="1024129" y="1562100"/>
            <a:ext cx="9059672" cy="4432300"/>
          </a:xfrm>
        </p:spPr>
        <p:txBody>
          <a:bodyPr/>
          <a:lstStyle/>
          <a:p>
            <a:r>
              <a:rPr lang="en-US" dirty="0">
                <a:latin typeface="Tempus Sans ITC" panose="04020404030D07020202" pitchFamily="82" charset="0"/>
              </a:rPr>
              <a:t>1. Add your class and click </a:t>
            </a:r>
            <a:r>
              <a:rPr lang="en-US" i="1" dirty="0">
                <a:solidFill>
                  <a:srgbClr val="FF0000"/>
                </a:solidFill>
                <a:latin typeface="Tempus Sans ITC" panose="04020404030D07020202" pitchFamily="82" charset="0"/>
              </a:rPr>
              <a:t>save class name</a:t>
            </a:r>
            <a:r>
              <a:rPr lang="en-US" dirty="0">
                <a:latin typeface="Tempus Sans ITC" panose="04020404030D07020202" pitchFamily="82" charset="0"/>
              </a:rPr>
              <a:t>. (You can have more than one at a time.)</a:t>
            </a:r>
          </a:p>
          <a:p>
            <a:endParaRPr lang="en-US" dirty="0">
              <a:latin typeface="Tempus Sans ITC" panose="04020404030D07020202" pitchFamily="82" charset="0"/>
            </a:endParaRPr>
          </a:p>
          <a:p>
            <a:endParaRPr lang="en-US" dirty="0" smtClean="0">
              <a:latin typeface="Tempus Sans ITC" panose="04020404030D07020202" pitchFamily="82" charset="0"/>
            </a:endParaRPr>
          </a:p>
          <a:p>
            <a:endParaRPr lang="en-US" dirty="0" smtClean="0">
              <a:latin typeface="Tempus Sans ITC" panose="04020404030D07020202" pitchFamily="82" charset="0"/>
            </a:endParaRP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540" y="2285492"/>
            <a:ext cx="8324850" cy="4140708"/>
          </a:xfrm>
          <a:prstGeom prst="rect">
            <a:avLst/>
          </a:prstGeom>
        </p:spPr>
      </p:pic>
    </p:spTree>
    <p:extLst>
      <p:ext uri="{BB962C8B-B14F-4D97-AF65-F5344CB8AC3E}">
        <p14:creationId xmlns:p14="http://schemas.microsoft.com/office/powerpoint/2010/main" val="2228215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562100"/>
            <a:ext cx="9720073" cy="5295900"/>
          </a:xfrm>
        </p:spPr>
        <p:txBody>
          <a:bodyPr/>
          <a:lstStyle/>
          <a:p>
            <a:endParaRPr lang="en-US" dirty="0" smtClean="0">
              <a:latin typeface="Tempus Sans ITC" panose="04020404030D07020202" pitchFamily="82" charset="0"/>
            </a:endParaRPr>
          </a:p>
          <a:p>
            <a:endParaRPr lang="en-US" dirty="0"/>
          </a:p>
        </p:txBody>
      </p:sp>
      <p:sp>
        <p:nvSpPr>
          <p:cNvPr id="7" name="TextBox 6"/>
          <p:cNvSpPr txBox="1"/>
          <p:nvPr/>
        </p:nvSpPr>
        <p:spPr>
          <a:xfrm>
            <a:off x="740664" y="342900"/>
            <a:ext cx="10287000" cy="1015663"/>
          </a:xfrm>
          <a:prstGeom prst="rect">
            <a:avLst/>
          </a:prstGeom>
          <a:noFill/>
        </p:spPr>
        <p:txBody>
          <a:bodyPr wrap="square" rtlCol="0">
            <a:spAutoFit/>
          </a:bodyPr>
          <a:lstStyle/>
          <a:p>
            <a:r>
              <a:rPr lang="en-US" sz="2000" dirty="0">
                <a:latin typeface="Tempus Sans ITC" panose="04020404030D07020202" pitchFamily="82" charset="0"/>
              </a:rPr>
              <a:t>2. You will be given a class code or you may change it to something specific by clicking in the box and typing your own. Then click </a:t>
            </a:r>
            <a:r>
              <a:rPr lang="en-US" sz="2000" i="1" dirty="0">
                <a:solidFill>
                  <a:srgbClr val="FF0000"/>
                </a:solidFill>
                <a:latin typeface="Tempus Sans ITC" panose="04020404030D07020202" pitchFamily="82" charset="0"/>
              </a:rPr>
              <a:t>Save class code</a:t>
            </a:r>
            <a:r>
              <a:rPr lang="en-US" sz="2000" dirty="0" smtClean="0">
                <a:latin typeface="Tempus Sans ITC" panose="04020404030D07020202" pitchFamily="82" charset="0"/>
              </a:rPr>
              <a:t>.</a:t>
            </a:r>
          </a:p>
          <a:p>
            <a:endParaRPr lang="en-US" sz="2000" dirty="0">
              <a:latin typeface="Tempus Sans ITC" panose="04020404030D07020202" pitchFamily="8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664" y="2196763"/>
            <a:ext cx="5670709" cy="30861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164" y="2485816"/>
            <a:ext cx="6170547" cy="2330194"/>
          </a:xfrm>
          <a:prstGeom prst="rect">
            <a:avLst/>
          </a:prstGeom>
        </p:spPr>
      </p:pic>
      <p:sp>
        <p:nvSpPr>
          <p:cNvPr id="6" name="TextBox 5"/>
          <p:cNvSpPr txBox="1"/>
          <p:nvPr/>
        </p:nvSpPr>
        <p:spPr>
          <a:xfrm>
            <a:off x="2096468" y="2012097"/>
            <a:ext cx="2959100" cy="369332"/>
          </a:xfrm>
          <a:prstGeom prst="rect">
            <a:avLst/>
          </a:prstGeom>
          <a:noFill/>
        </p:spPr>
        <p:txBody>
          <a:bodyPr wrap="square" rtlCol="0">
            <a:spAutoFit/>
          </a:bodyPr>
          <a:lstStyle/>
          <a:p>
            <a:r>
              <a:rPr lang="en-US" dirty="0">
                <a:solidFill>
                  <a:srgbClr val="00B0F0"/>
                </a:solidFill>
              </a:rPr>
              <a:t>Computer generated code:</a:t>
            </a:r>
            <a:endParaRPr lang="en-US" dirty="0">
              <a:solidFill>
                <a:srgbClr val="00B0F0"/>
              </a:solidFill>
            </a:endParaRPr>
          </a:p>
        </p:txBody>
      </p:sp>
      <p:sp>
        <p:nvSpPr>
          <p:cNvPr id="13" name="TextBox 12"/>
          <p:cNvSpPr txBox="1"/>
          <p:nvPr/>
        </p:nvSpPr>
        <p:spPr>
          <a:xfrm>
            <a:off x="6946901" y="1971958"/>
            <a:ext cx="3797300" cy="369332"/>
          </a:xfrm>
          <a:prstGeom prst="rect">
            <a:avLst/>
          </a:prstGeom>
          <a:noFill/>
        </p:spPr>
        <p:txBody>
          <a:bodyPr wrap="square" rtlCol="0">
            <a:spAutoFit/>
          </a:bodyPr>
          <a:lstStyle/>
          <a:p>
            <a:pPr algn="ctr"/>
            <a:r>
              <a:rPr lang="en-US" dirty="0" smtClean="0">
                <a:solidFill>
                  <a:srgbClr val="00B0F0"/>
                </a:solidFill>
              </a:rPr>
              <a:t>New class code:</a:t>
            </a:r>
            <a:endParaRPr lang="en-US" dirty="0">
              <a:solidFill>
                <a:srgbClr val="00B0F0"/>
              </a:solidFill>
            </a:endParaRPr>
          </a:p>
        </p:txBody>
      </p:sp>
      <p:sp>
        <p:nvSpPr>
          <p:cNvPr id="14" name="TextBox 13"/>
          <p:cNvSpPr txBox="1"/>
          <p:nvPr/>
        </p:nvSpPr>
        <p:spPr>
          <a:xfrm>
            <a:off x="467489" y="5758597"/>
            <a:ext cx="11305411" cy="707886"/>
          </a:xfrm>
          <a:prstGeom prst="rect">
            <a:avLst/>
          </a:prstGeom>
          <a:noFill/>
        </p:spPr>
        <p:txBody>
          <a:bodyPr wrap="square" rtlCol="0">
            <a:spAutoFit/>
          </a:bodyPr>
          <a:lstStyle/>
          <a:p>
            <a:r>
              <a:rPr lang="en-US" sz="2000" dirty="0">
                <a:latin typeface="Tempus Sans ITC" panose="04020404030D07020202" pitchFamily="82" charset="0"/>
              </a:rPr>
              <a:t>3. You will be prompted to take a tour of the Remind site, or you can skip it and do it later if you wish</a:t>
            </a:r>
            <a:r>
              <a:rPr lang="en-US" sz="2000" dirty="0" smtClean="0">
                <a:latin typeface="Tempus Sans ITC" panose="04020404030D07020202" pitchFamily="82" charset="0"/>
              </a:rPr>
              <a:t>.</a:t>
            </a:r>
          </a:p>
          <a:p>
            <a:r>
              <a:rPr lang="en-US" sz="2000" dirty="0" smtClean="0">
                <a:latin typeface="Tempus Sans ITC" panose="04020404030D07020202" pitchFamily="82" charset="0"/>
              </a:rPr>
              <a:t> </a:t>
            </a:r>
            <a:endParaRPr lang="en-US" sz="2000" dirty="0">
              <a:latin typeface="Tempus Sans ITC" panose="04020404030D07020202" pitchFamily="82" charset="0"/>
            </a:endParaRPr>
          </a:p>
        </p:txBody>
      </p:sp>
    </p:spTree>
    <p:extLst>
      <p:ext uri="{BB962C8B-B14F-4D97-AF65-F5344CB8AC3E}">
        <p14:creationId xmlns:p14="http://schemas.microsoft.com/office/powerpoint/2010/main" val="1040671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73558"/>
            <a:ext cx="9720072" cy="1167384"/>
          </a:xfrm>
        </p:spPr>
        <p:txBody>
          <a:bodyPr>
            <a:normAutofit fontScale="90000"/>
          </a:bodyPr>
          <a:lstStyle/>
          <a:p>
            <a:pPr algn="ctr"/>
            <a:r>
              <a:rPr lang="en-US" dirty="0" smtClean="0">
                <a:latin typeface="Tempus Sans ITC" panose="04020404030D07020202" pitchFamily="82" charset="0"/>
              </a:rPr>
              <a:t>Inviting subscribers &amp; joining:</a:t>
            </a:r>
            <a:endParaRPr lang="en-US" dirty="0">
              <a:latin typeface="Tempus Sans ITC" panose="04020404030D07020202" pitchFamily="82" charset="0"/>
            </a:endParaRPr>
          </a:p>
        </p:txBody>
      </p:sp>
      <p:sp>
        <p:nvSpPr>
          <p:cNvPr id="3" name="Content Placeholder 2"/>
          <p:cNvSpPr>
            <a:spLocks noGrp="1"/>
          </p:cNvSpPr>
          <p:nvPr>
            <p:ph idx="1"/>
          </p:nvPr>
        </p:nvSpPr>
        <p:spPr>
          <a:xfrm>
            <a:off x="1024129" y="1562100"/>
            <a:ext cx="9059672" cy="4432300"/>
          </a:xfrm>
        </p:spPr>
        <p:txBody>
          <a:bodyPr/>
          <a:lstStyle/>
          <a:p>
            <a:r>
              <a:rPr lang="en-US" dirty="0">
                <a:latin typeface="Tempus Sans ITC" panose="04020404030D07020202" pitchFamily="82" charset="0"/>
              </a:rPr>
              <a:t>1. Invite others to join your class by clicking on the </a:t>
            </a:r>
            <a:r>
              <a:rPr lang="en-US" i="1" dirty="0">
                <a:solidFill>
                  <a:srgbClr val="FF0000"/>
                </a:solidFill>
                <a:latin typeface="Tempus Sans ITC" panose="04020404030D07020202" pitchFamily="82" charset="0"/>
              </a:rPr>
              <a:t>Invite Options</a:t>
            </a:r>
            <a:r>
              <a:rPr lang="en-US" dirty="0">
                <a:solidFill>
                  <a:srgbClr val="FF0000"/>
                </a:solidFill>
                <a:latin typeface="Tempus Sans ITC" panose="04020404030D07020202" pitchFamily="82" charset="0"/>
              </a:rPr>
              <a:t> </a:t>
            </a:r>
            <a:r>
              <a:rPr lang="en-US" dirty="0">
                <a:latin typeface="Tempus Sans ITC" panose="04020404030D07020202" pitchFamily="82" charset="0"/>
              </a:rPr>
              <a:t>tab on the top right. </a:t>
            </a:r>
          </a:p>
          <a:p>
            <a:r>
              <a:rPr lang="en-US" dirty="0">
                <a:latin typeface="Tempus Sans ITC" panose="04020404030D07020202" pitchFamily="82" charset="0"/>
              </a:rPr>
              <a:t>2. There are three options for getting instructions to your parents and/or students. Choose which option best suits your situation</a:t>
            </a:r>
            <a:r>
              <a:rPr lang="en-US" dirty="0" smtClean="0">
                <a:latin typeface="Tempus Sans ITC" panose="04020404030D07020202" pitchFamily="82" charset="0"/>
              </a:rPr>
              <a:t>.</a:t>
            </a:r>
          </a:p>
          <a:p>
            <a:endParaRPr lang="en-US" dirty="0">
              <a:latin typeface="Tempus Sans ITC" panose="04020404030D07020202" pitchFamily="82" charset="0"/>
            </a:endParaRPr>
          </a:p>
          <a:p>
            <a:endParaRPr lang="en-US" dirty="0">
              <a:latin typeface="Tempus Sans ITC" panose="04020404030D07020202" pitchFamily="82" charset="0"/>
            </a:endParaRPr>
          </a:p>
          <a:p>
            <a:endParaRPr lang="en-US" dirty="0" smtClean="0">
              <a:latin typeface="Tempus Sans ITC" panose="04020404030D07020202" pitchFamily="82" charset="0"/>
            </a:endParaRPr>
          </a:p>
          <a:p>
            <a:endParaRPr lang="en-US" dirty="0" smtClean="0">
              <a:latin typeface="Tempus Sans ITC" panose="04020404030D07020202" pitchFamily="82"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884" y="3245357"/>
            <a:ext cx="5911716" cy="35174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600" y="3281362"/>
            <a:ext cx="5663674" cy="3363545"/>
          </a:xfrm>
          <a:prstGeom prst="rect">
            <a:avLst/>
          </a:prstGeom>
        </p:spPr>
      </p:pic>
      <p:pic>
        <p:nvPicPr>
          <p:cNvPr id="6" name="Picture 5"/>
          <p:cNvPicPr>
            <a:picLocks noChangeAspect="1"/>
          </p:cNvPicPr>
          <p:nvPr/>
        </p:nvPicPr>
        <p:blipFill>
          <a:blip r:embed="rId4"/>
          <a:stretch>
            <a:fillRect/>
          </a:stretch>
        </p:blipFill>
        <p:spPr>
          <a:xfrm>
            <a:off x="3487411" y="3683921"/>
            <a:ext cx="1560711" cy="2182557"/>
          </a:xfrm>
          <a:prstGeom prst="rect">
            <a:avLst/>
          </a:prstGeom>
        </p:spPr>
      </p:pic>
    </p:spTree>
    <p:extLst>
      <p:ext uri="{BB962C8B-B14F-4D97-AF65-F5344CB8AC3E}">
        <p14:creationId xmlns:p14="http://schemas.microsoft.com/office/powerpoint/2010/main" val="2747856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562100"/>
            <a:ext cx="9720073" cy="5295900"/>
          </a:xfrm>
        </p:spPr>
        <p:txBody>
          <a:bodyPr/>
          <a:lstStyle/>
          <a:p>
            <a:endParaRPr lang="en-US" dirty="0" smtClean="0">
              <a:latin typeface="Tempus Sans ITC" panose="04020404030D07020202" pitchFamily="82" charset="0"/>
            </a:endParaRP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165" y="1449119"/>
            <a:ext cx="6143326" cy="5408881"/>
          </a:xfrm>
          <a:prstGeom prst="rect">
            <a:avLst/>
          </a:prstGeom>
        </p:spPr>
      </p:pic>
      <p:sp>
        <p:nvSpPr>
          <p:cNvPr id="7" name="TextBox 6"/>
          <p:cNvSpPr txBox="1"/>
          <p:nvPr/>
        </p:nvSpPr>
        <p:spPr>
          <a:xfrm>
            <a:off x="740664" y="342900"/>
            <a:ext cx="10287000" cy="1323439"/>
          </a:xfrm>
          <a:prstGeom prst="rect">
            <a:avLst/>
          </a:prstGeom>
          <a:noFill/>
        </p:spPr>
        <p:txBody>
          <a:bodyPr wrap="square" rtlCol="0">
            <a:spAutoFit/>
          </a:bodyPr>
          <a:lstStyle/>
          <a:p>
            <a:r>
              <a:rPr lang="en-US" sz="2000" dirty="0">
                <a:latin typeface="Tempus Sans ITC" panose="04020404030D07020202" pitchFamily="82" charset="0"/>
              </a:rPr>
              <a:t>3. Join yourself by sending a text message to the provided number, then putting in the class code in the message space. </a:t>
            </a:r>
            <a:r>
              <a:rPr lang="en-US" sz="2000" dirty="0">
                <a:solidFill>
                  <a:srgbClr val="FF0000"/>
                </a:solidFill>
                <a:latin typeface="Tempus Sans ITC" panose="04020404030D07020202" pitchFamily="82" charset="0"/>
              </a:rPr>
              <a:t>DON’T’ FORGET TO INCLUDE THE @ SYMBOL IN THE MESSAGE</a:t>
            </a:r>
            <a:r>
              <a:rPr lang="en-US" sz="2000" dirty="0">
                <a:latin typeface="Tempus Sans ITC" panose="04020404030D07020202" pitchFamily="82" charset="0"/>
              </a:rPr>
              <a:t>.</a:t>
            </a:r>
          </a:p>
          <a:p>
            <a:endParaRPr lang="en-US" sz="2000" dirty="0">
              <a:latin typeface="Tempus Sans ITC" panose="04020404030D07020202" pitchFamily="82" charset="0"/>
            </a:endParaRPr>
          </a:p>
        </p:txBody>
      </p:sp>
      <p:pic>
        <p:nvPicPr>
          <p:cNvPr id="11" name="Picture 10"/>
          <p:cNvPicPr>
            <a:picLocks noChangeAspect="1"/>
          </p:cNvPicPr>
          <p:nvPr/>
        </p:nvPicPr>
        <p:blipFill>
          <a:blip r:embed="rId3"/>
          <a:stretch>
            <a:fillRect/>
          </a:stretch>
        </p:blipFill>
        <p:spPr>
          <a:xfrm rot="1147116">
            <a:off x="3598086" y="4659388"/>
            <a:ext cx="1101971" cy="1541038"/>
          </a:xfrm>
          <a:prstGeom prst="rect">
            <a:avLst/>
          </a:prstGeom>
        </p:spPr>
      </p:pic>
    </p:spTree>
    <p:extLst>
      <p:ext uri="{BB962C8B-B14F-4D97-AF65-F5344CB8AC3E}">
        <p14:creationId xmlns:p14="http://schemas.microsoft.com/office/powerpoint/2010/main" val="3852326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562100"/>
            <a:ext cx="9720073" cy="5295900"/>
          </a:xfrm>
        </p:spPr>
        <p:txBody>
          <a:bodyPr/>
          <a:lstStyle/>
          <a:p>
            <a:endParaRPr lang="en-US" dirty="0" smtClean="0">
              <a:latin typeface="Tempus Sans ITC" panose="04020404030D07020202" pitchFamily="82" charset="0"/>
            </a:endParaRPr>
          </a:p>
          <a:p>
            <a:endParaRPr lang="en-US" dirty="0" smtClean="0"/>
          </a:p>
          <a:p>
            <a:endParaRPr lang="en-US" dirty="0"/>
          </a:p>
        </p:txBody>
      </p:sp>
      <p:sp>
        <p:nvSpPr>
          <p:cNvPr id="6" name="TextBox 5"/>
          <p:cNvSpPr txBox="1"/>
          <p:nvPr/>
        </p:nvSpPr>
        <p:spPr>
          <a:xfrm>
            <a:off x="740665" y="542955"/>
            <a:ext cx="11083036" cy="1631216"/>
          </a:xfrm>
          <a:prstGeom prst="rect">
            <a:avLst/>
          </a:prstGeom>
          <a:noFill/>
        </p:spPr>
        <p:txBody>
          <a:bodyPr wrap="square" rtlCol="0">
            <a:spAutoFit/>
          </a:bodyPr>
          <a:lstStyle/>
          <a:p>
            <a:r>
              <a:rPr lang="en-US" sz="2000" dirty="0">
                <a:latin typeface="Tempus Sans ITC" panose="04020404030D07020202" pitchFamily="82" charset="0"/>
              </a:rPr>
              <a:t>4. You will receive a text back on your phone asking for your name. Once you send your name back, you will be signed up. Your name should appear in the section under subscribers. Each time a person joins your “class” his or her name will appear under the subscribers. </a:t>
            </a:r>
          </a:p>
          <a:p>
            <a:r>
              <a:rPr lang="en-US" sz="2000" dirty="0" smtClean="0">
                <a:latin typeface="Tempus Sans ITC" panose="04020404030D07020202" pitchFamily="82" charset="0"/>
              </a:rPr>
              <a:t>     *</a:t>
            </a:r>
            <a:r>
              <a:rPr lang="en-US" sz="2000" dirty="0">
                <a:latin typeface="Tempus Sans ITC" panose="04020404030D07020202" pitchFamily="82" charset="0"/>
              </a:rPr>
              <a:t>If you have ever joined Remind 101 yourself for another class in the past using the same cell </a:t>
            </a:r>
            <a:r>
              <a:rPr lang="en-US" sz="2000" dirty="0" smtClean="0">
                <a:latin typeface="Tempus Sans ITC" panose="04020404030D07020202" pitchFamily="82" charset="0"/>
              </a:rPr>
              <a:t>	phone, it </a:t>
            </a:r>
            <a:r>
              <a:rPr lang="en-US" sz="2000" dirty="0">
                <a:latin typeface="Tempus Sans ITC" panose="04020404030D07020202" pitchFamily="82" charset="0"/>
              </a:rPr>
              <a:t>will not ask for your name.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575" y="2174171"/>
            <a:ext cx="7413625" cy="4366329"/>
          </a:xfrm>
          <a:prstGeom prst="rect">
            <a:avLst/>
          </a:prstGeom>
        </p:spPr>
      </p:pic>
      <p:pic>
        <p:nvPicPr>
          <p:cNvPr id="9" name="Picture 8"/>
          <p:cNvPicPr>
            <a:picLocks noChangeAspect="1"/>
          </p:cNvPicPr>
          <p:nvPr/>
        </p:nvPicPr>
        <p:blipFill>
          <a:blip r:embed="rId3"/>
          <a:stretch>
            <a:fillRect/>
          </a:stretch>
        </p:blipFill>
        <p:spPr>
          <a:xfrm rot="1147116">
            <a:off x="6277785" y="4348012"/>
            <a:ext cx="1101971" cy="1541038"/>
          </a:xfrm>
          <a:prstGeom prst="rect">
            <a:avLst/>
          </a:prstGeom>
        </p:spPr>
      </p:pic>
    </p:spTree>
    <p:extLst>
      <p:ext uri="{BB962C8B-B14F-4D97-AF65-F5344CB8AC3E}">
        <p14:creationId xmlns:p14="http://schemas.microsoft.com/office/powerpoint/2010/main" val="36319292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62</TotalTime>
  <Words>731</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Tempus Sans ITC</vt:lpstr>
      <vt:lpstr>Tw Cen MT</vt:lpstr>
      <vt:lpstr>Tw Cen MT Condensed</vt:lpstr>
      <vt:lpstr>Wingdings 3</vt:lpstr>
      <vt:lpstr>Integral</vt:lpstr>
      <vt:lpstr>Remind</vt:lpstr>
      <vt:lpstr>What is Remind?</vt:lpstr>
      <vt:lpstr>Signing -up or signing-in:</vt:lpstr>
      <vt:lpstr>PowerPoint Presentation</vt:lpstr>
      <vt:lpstr>Creating a class:</vt:lpstr>
      <vt:lpstr>PowerPoint Presentation</vt:lpstr>
      <vt:lpstr>Inviting subscribers &amp; joining:</vt:lpstr>
      <vt:lpstr>PowerPoint Presentation</vt:lpstr>
      <vt:lpstr>PowerPoint Presentation</vt:lpstr>
      <vt:lpstr>Sending a message:</vt:lpstr>
      <vt:lpstr>PowerPoint Presentation</vt:lpstr>
      <vt:lpstr>PowerPoint Presentation</vt:lpstr>
      <vt:lpstr>Editing or deleting:</vt:lpstr>
      <vt:lpstr>PowerPoint Presentation</vt:lpstr>
      <vt:lpstr>Troubleshooting: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Remind</dc:title>
  <dc:creator>Brandi Laney</dc:creator>
  <cp:lastModifiedBy>Brandi Laney</cp:lastModifiedBy>
  <cp:revision>11</cp:revision>
  <dcterms:created xsi:type="dcterms:W3CDTF">2014-11-30T20:22:19Z</dcterms:created>
  <dcterms:modified xsi:type="dcterms:W3CDTF">2014-11-30T21:24:59Z</dcterms:modified>
</cp:coreProperties>
</file>